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71" r:id="rId3"/>
    <p:sldId id="269" r:id="rId4"/>
    <p:sldId id="259" r:id="rId5"/>
    <p:sldId id="266" r:id="rId6"/>
    <p:sldId id="263" r:id="rId7"/>
    <p:sldId id="268" r:id="rId8"/>
    <p:sldId id="265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7FB14-E26A-4BEC-8203-D80FCB043AAC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BO"/>
        </a:p>
      </dgm:t>
    </dgm:pt>
    <dgm:pt modelId="{2739CF12-3DA0-448C-B14A-2B8E7CC44ADB}">
      <dgm:prSet phldrT="[Texto]" custT="1"/>
      <dgm:spPr/>
      <dgm:t>
        <a:bodyPr/>
        <a:lstStyle/>
        <a:p>
          <a:r>
            <a:rPr lang="es-BO" sz="1800" b="1" dirty="0" smtClean="0">
              <a:solidFill>
                <a:schemeClr val="tx2"/>
              </a:solidFill>
            </a:rPr>
            <a:t>Ahorro preventivo.</a:t>
          </a:r>
        </a:p>
        <a:p>
          <a:r>
            <a:rPr lang="es-BO" sz="1800" b="1" dirty="0" smtClean="0">
              <a:solidFill>
                <a:schemeClr val="tx2"/>
              </a:solidFill>
            </a:rPr>
            <a:t>A corto plazo</a:t>
          </a:r>
          <a:endParaRPr lang="es-BO" sz="1800" b="1" dirty="0">
            <a:solidFill>
              <a:schemeClr val="tx2"/>
            </a:solidFill>
          </a:endParaRPr>
        </a:p>
      </dgm:t>
    </dgm:pt>
    <dgm:pt modelId="{3A930782-C4FB-464E-A5B9-18CAF152D1FA}" type="parTrans" cxnId="{BAD9356A-C225-4CBB-BB62-5A1277E1E72D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501527B6-59D6-4A7E-9BBA-49AD2C3C7FF2}" type="sibTrans" cxnId="{BAD9356A-C225-4CBB-BB62-5A1277E1E72D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74123697-574F-4EAF-BA7E-D51E169183FA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emergencias de salud.</a:t>
          </a:r>
          <a:endParaRPr lang="es-BO" sz="1400" dirty="0">
            <a:solidFill>
              <a:schemeClr val="tx2"/>
            </a:solidFill>
          </a:endParaRPr>
        </a:p>
      </dgm:t>
    </dgm:pt>
    <dgm:pt modelId="{223BC670-8C0C-4402-B32A-FD94ECB2F734}" type="parTrans" cxnId="{72351CE1-B169-40AE-9677-C03EE3E749A7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2980C036-4A6C-4FA6-9E25-07047E5885EC}" type="sibTrans" cxnId="{72351CE1-B169-40AE-9677-C03EE3E749A7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9A575A46-79FB-4009-A0E0-33AC7540E5E5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Otros gastos ocasionales.</a:t>
          </a:r>
          <a:endParaRPr lang="es-BO" sz="1400" dirty="0">
            <a:solidFill>
              <a:schemeClr val="tx2"/>
            </a:solidFill>
          </a:endParaRPr>
        </a:p>
      </dgm:t>
    </dgm:pt>
    <dgm:pt modelId="{CA8AF5F3-EA45-4087-BF8A-509FAC880C10}" type="parTrans" cxnId="{25269432-F0F3-4387-ADE4-DD7FA7D86793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AE36AAD9-3E09-4261-8CE8-BC3FF7963C24}" type="sibTrans" cxnId="{25269432-F0F3-4387-ADE4-DD7FA7D86793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6FAEE85F-E298-441D-A3EF-19F77FD561FF}">
      <dgm:prSet phldrT="[Texto]" custT="1"/>
      <dgm:spPr/>
      <dgm:t>
        <a:bodyPr/>
        <a:lstStyle/>
        <a:p>
          <a:r>
            <a:rPr lang="es-BO" sz="1800" b="1" dirty="0" smtClean="0">
              <a:solidFill>
                <a:schemeClr val="tx2"/>
              </a:solidFill>
            </a:rPr>
            <a:t>Ahorro proyectivo.</a:t>
          </a:r>
        </a:p>
        <a:p>
          <a:r>
            <a:rPr lang="es-BO" sz="1800" b="1" dirty="0" smtClean="0">
              <a:solidFill>
                <a:schemeClr val="tx2"/>
              </a:solidFill>
            </a:rPr>
            <a:t>A largo plazo</a:t>
          </a:r>
          <a:endParaRPr lang="es-BO" sz="1800" b="1" dirty="0">
            <a:solidFill>
              <a:schemeClr val="tx2"/>
            </a:solidFill>
          </a:endParaRPr>
        </a:p>
      </dgm:t>
    </dgm:pt>
    <dgm:pt modelId="{4ACCD975-77BA-4648-BFED-427F2F7FAA59}" type="parTrans" cxnId="{EF78015F-F33D-4B57-99C2-8970DE0DCBE5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178B99DB-519E-4CA2-9BC0-260DBA5CE804}" type="sibTrans" cxnId="{EF78015F-F33D-4B57-99C2-8970DE0DCBE5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08A97AEE-4D23-4B29-A9B5-13C2B79C7EFE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invertir en un negocio.</a:t>
          </a:r>
          <a:endParaRPr lang="es-BO" sz="1400" dirty="0">
            <a:solidFill>
              <a:schemeClr val="tx2"/>
            </a:solidFill>
          </a:endParaRPr>
        </a:p>
      </dgm:t>
    </dgm:pt>
    <dgm:pt modelId="{FFCD3B66-F14A-479C-A432-83CA9064F4C5}" type="parTrans" cxnId="{544E8930-5BC9-442A-84B0-44D45E1F61E4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A85ADB16-0DBC-47B8-BBE5-436DC17D691D}" type="sibTrans" cxnId="{544E8930-5BC9-442A-84B0-44D45E1F61E4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83405F51-E81E-4981-B80B-4659E0EB1FB3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Asegurar vejez sin trabajar</a:t>
          </a:r>
          <a:endParaRPr lang="es-BO" sz="1400" dirty="0">
            <a:solidFill>
              <a:schemeClr val="tx2"/>
            </a:solidFill>
          </a:endParaRPr>
        </a:p>
      </dgm:t>
    </dgm:pt>
    <dgm:pt modelId="{96E02913-6A3E-42B7-BA02-DA8E1317D29B}" type="parTrans" cxnId="{8CB73F80-C23C-4B53-B260-27D3D5791BA7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517E089E-D8A9-46DD-841C-4DBB58F2D067}" type="sibTrans" cxnId="{8CB73F80-C23C-4B53-B260-27D3D5791BA7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FFA2BD3B-BE4E-4BD6-A48E-3F77E6C0B0BF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darse un gusto, compras.</a:t>
          </a:r>
          <a:endParaRPr lang="es-BO" sz="1400" dirty="0">
            <a:solidFill>
              <a:schemeClr val="tx2"/>
            </a:solidFill>
          </a:endParaRPr>
        </a:p>
      </dgm:t>
    </dgm:pt>
    <dgm:pt modelId="{D2D0A918-F06A-444D-BD52-C9A9F18C1915}" type="parTrans" cxnId="{19383CFF-823B-4433-94C3-BC9AA4CE958A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7891D1E7-A19B-49DE-96F3-E51356A89331}" type="sibTrans" cxnId="{19383CFF-823B-4433-94C3-BC9AA4CE958A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703FC493-45A8-4A9D-A445-67F10463387C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viajes de vacaciones.</a:t>
          </a:r>
          <a:endParaRPr lang="es-BO" sz="1400" dirty="0">
            <a:solidFill>
              <a:schemeClr val="tx2"/>
            </a:solidFill>
          </a:endParaRPr>
        </a:p>
      </dgm:t>
    </dgm:pt>
    <dgm:pt modelId="{2FC024CC-45D6-4E2A-AA29-4DE1A8689668}" type="parTrans" cxnId="{03E09A00-C745-400F-93B7-E685C6A9C834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EFF4C75E-3AC9-4657-9311-A5DFCA686A8B}" type="sibTrans" cxnId="{03E09A00-C745-400F-93B7-E685C6A9C834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6127B07A-CA38-4DF1-8C59-15B4B4E74532}">
      <dgm:prSet phldrT="[Texto]" custT="1"/>
      <dgm:spPr/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fiestas.</a:t>
          </a:r>
          <a:endParaRPr lang="es-BO" sz="1400" dirty="0">
            <a:solidFill>
              <a:schemeClr val="tx2"/>
            </a:solidFill>
          </a:endParaRPr>
        </a:p>
      </dgm:t>
    </dgm:pt>
    <dgm:pt modelId="{DC7B10F8-9D2E-4D92-927F-F74A9B9B3FCF}" type="parTrans" cxnId="{0FCC9246-EE29-4F36-A956-9F290C509328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B02499ED-2BB6-4038-ABF2-ACEE49CB3E42}" type="sibTrans" cxnId="{0FCC9246-EE29-4F36-A956-9F290C509328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42F9245C-D946-4284-BE85-25BC2F97B1D1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la educación de los hijos</a:t>
          </a:r>
          <a:endParaRPr lang="es-BO" sz="1400" dirty="0">
            <a:solidFill>
              <a:schemeClr val="tx2"/>
            </a:solidFill>
          </a:endParaRPr>
        </a:p>
      </dgm:t>
    </dgm:pt>
    <dgm:pt modelId="{79759332-1CC5-4E08-9547-E123F7857873}" type="parTrans" cxnId="{2ED5B406-C917-440B-B94C-60AB4CE65F88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1303B180-E326-4F82-ADC6-BF354E1DAFDF}" type="sibTrans" cxnId="{2ED5B406-C917-440B-B94C-60AB4CE65F88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AE338251-56DD-4CE3-8D3F-D19CACF31EDD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reemplazar jubilación.</a:t>
          </a:r>
          <a:endParaRPr lang="es-BO" sz="1400" dirty="0">
            <a:solidFill>
              <a:schemeClr val="tx2"/>
            </a:solidFill>
          </a:endParaRPr>
        </a:p>
      </dgm:t>
    </dgm:pt>
    <dgm:pt modelId="{12853065-9392-4CF1-8454-6659B49002C9}" type="parTrans" cxnId="{049A3495-3351-48CC-8DD8-D07397234A2B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04210D0C-D15F-415A-AD0A-6D76AB880BC3}" type="sibTrans" cxnId="{049A3495-3351-48CC-8DD8-D07397234A2B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898B29EC-DAA5-47BC-B186-05198B122C11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s-BO" sz="1400" dirty="0" smtClean="0">
              <a:solidFill>
                <a:schemeClr val="tx2"/>
              </a:solidFill>
            </a:rPr>
            <a:t>Para comprar un bien (auto, casa)</a:t>
          </a:r>
          <a:endParaRPr lang="es-BO" sz="1400" dirty="0">
            <a:solidFill>
              <a:schemeClr val="tx2"/>
            </a:solidFill>
          </a:endParaRPr>
        </a:p>
      </dgm:t>
    </dgm:pt>
    <dgm:pt modelId="{483EBA18-4C7A-4905-99FD-4FEABB49DC2A}" type="parTrans" cxnId="{538DE5A2-5AA2-45ED-B066-B79AF35A89A1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E39E2177-93F6-4A48-822F-FD80E4105EE5}" type="sibTrans" cxnId="{538DE5A2-5AA2-45ED-B066-B79AF35A89A1}">
      <dgm:prSet/>
      <dgm:spPr/>
      <dgm:t>
        <a:bodyPr/>
        <a:lstStyle/>
        <a:p>
          <a:endParaRPr lang="es-BO" sz="1400">
            <a:solidFill>
              <a:schemeClr val="tx1"/>
            </a:solidFill>
          </a:endParaRPr>
        </a:p>
      </dgm:t>
    </dgm:pt>
    <dgm:pt modelId="{0002D1D1-A77F-4E27-936E-5EB76D77AF58}">
      <dgm:prSet phldrT="[Texto]" custT="1"/>
      <dgm:spPr/>
      <dgm:t>
        <a:bodyPr/>
        <a:lstStyle/>
        <a:p>
          <a:endParaRPr lang="es-BO" sz="1400" dirty="0">
            <a:solidFill>
              <a:schemeClr val="tx1"/>
            </a:solidFill>
          </a:endParaRPr>
        </a:p>
      </dgm:t>
    </dgm:pt>
    <dgm:pt modelId="{3BC1127D-BF4A-4EB1-A13C-3F18113F3161}" type="parTrans" cxnId="{1833386B-F6D0-46EF-A5D2-BCEE56CBB6C3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81A4DC94-416E-4B72-BF66-DA962755E047}" type="sibTrans" cxnId="{1833386B-F6D0-46EF-A5D2-BCEE56CBB6C3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38EF5069-2966-4B68-88CF-710693ADBD83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endParaRPr lang="es-BO" sz="1400" dirty="0">
            <a:solidFill>
              <a:schemeClr val="tx1"/>
            </a:solidFill>
          </a:endParaRPr>
        </a:p>
      </dgm:t>
    </dgm:pt>
    <dgm:pt modelId="{E5D18CCE-D652-4235-BBE8-80C918E31657}" type="parTrans" cxnId="{5AC0F9B0-2DD0-42A3-BFC5-18F868170644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0CE0237C-C597-4A5C-AC97-79631291F7E8}" type="sibTrans" cxnId="{5AC0F9B0-2DD0-42A3-BFC5-18F868170644}">
      <dgm:prSet/>
      <dgm:spPr/>
      <dgm:t>
        <a:bodyPr/>
        <a:lstStyle/>
        <a:p>
          <a:endParaRPr lang="es-BO">
            <a:solidFill>
              <a:schemeClr val="tx1"/>
            </a:solidFill>
          </a:endParaRPr>
        </a:p>
      </dgm:t>
    </dgm:pt>
    <dgm:pt modelId="{EBFFEAA6-678F-4DC5-A294-EDFC6B715BA5}" type="pres">
      <dgm:prSet presAssocID="{3477FB14-E26A-4BEC-8203-D80FCB043AA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BO"/>
        </a:p>
      </dgm:t>
    </dgm:pt>
    <dgm:pt modelId="{5BF39E92-EF7A-47AB-8509-81A24EC3F982}" type="pres">
      <dgm:prSet presAssocID="{2739CF12-3DA0-448C-B14A-2B8E7CC44ADB}" presName="linNode" presStyleCnt="0"/>
      <dgm:spPr/>
    </dgm:pt>
    <dgm:pt modelId="{CF7B1A12-5105-4995-8AE8-92E77F03688B}" type="pres">
      <dgm:prSet presAssocID="{2739CF12-3DA0-448C-B14A-2B8E7CC44ADB}" presName="parentShp" presStyleLbl="node1" presStyleIdx="0" presStyleCnt="2" custLinFactNeighborX="-2008" custLinFactNeighborY="-26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9A6357B9-1B48-4F4B-9427-C5E7DEB37C1B}" type="pres">
      <dgm:prSet presAssocID="{2739CF12-3DA0-448C-B14A-2B8E7CC44ADB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A81221B9-1BC6-46A1-AB9E-2308A0418E75}" type="pres">
      <dgm:prSet presAssocID="{501527B6-59D6-4A7E-9BBA-49AD2C3C7FF2}" presName="spacing" presStyleCnt="0"/>
      <dgm:spPr/>
    </dgm:pt>
    <dgm:pt modelId="{BDFDE2F0-ACF9-4E65-B5B7-9FB9BAB02109}" type="pres">
      <dgm:prSet presAssocID="{6FAEE85F-E298-441D-A3EF-19F77FD561FF}" presName="linNode" presStyleCnt="0"/>
      <dgm:spPr/>
    </dgm:pt>
    <dgm:pt modelId="{2B01CBA2-45E2-437C-B2C7-EF9D0EFA8A9F}" type="pres">
      <dgm:prSet presAssocID="{6FAEE85F-E298-441D-A3EF-19F77FD561FF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DF06B132-0ABB-4CED-AC90-C3213D9F786D}" type="pres">
      <dgm:prSet presAssocID="{6FAEE85F-E298-441D-A3EF-19F77FD561FF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1833386B-F6D0-46EF-A5D2-BCEE56CBB6C3}" srcId="{2739CF12-3DA0-448C-B14A-2B8E7CC44ADB}" destId="{0002D1D1-A77F-4E27-936E-5EB76D77AF58}" srcOrd="0" destOrd="0" parTransId="{3BC1127D-BF4A-4EB1-A13C-3F18113F3161}" sibTransId="{81A4DC94-416E-4B72-BF66-DA962755E047}"/>
    <dgm:cxn modelId="{D6DEF2CF-66DB-4F64-82FF-F73D7D7E2A78}" type="presOf" srcId="{08A97AEE-4D23-4B29-A9B5-13C2B79C7EFE}" destId="{DF06B132-0ABB-4CED-AC90-C3213D9F786D}" srcOrd="0" destOrd="1" presId="urn:microsoft.com/office/officeart/2005/8/layout/vList6"/>
    <dgm:cxn modelId="{913BA90E-3A57-47C5-9D6F-E9335DF93AF3}" type="presOf" srcId="{9A575A46-79FB-4009-A0E0-33AC7540E5E5}" destId="{9A6357B9-1B48-4F4B-9427-C5E7DEB37C1B}" srcOrd="0" destOrd="5" presId="urn:microsoft.com/office/officeart/2005/8/layout/vList6"/>
    <dgm:cxn modelId="{72351CE1-B169-40AE-9677-C03EE3E749A7}" srcId="{2739CF12-3DA0-448C-B14A-2B8E7CC44ADB}" destId="{74123697-574F-4EAF-BA7E-D51E169183FA}" srcOrd="1" destOrd="0" parTransId="{223BC670-8C0C-4402-B32A-FD94ECB2F734}" sibTransId="{2980C036-4A6C-4FA6-9E25-07047E5885EC}"/>
    <dgm:cxn modelId="{03E09A00-C745-400F-93B7-E685C6A9C834}" srcId="{2739CF12-3DA0-448C-B14A-2B8E7CC44ADB}" destId="{703FC493-45A8-4A9D-A445-67F10463387C}" srcOrd="3" destOrd="0" parTransId="{2FC024CC-45D6-4E2A-AA29-4DE1A8689668}" sibTransId="{EFF4C75E-3AC9-4657-9311-A5DFCA686A8B}"/>
    <dgm:cxn modelId="{538DE5A2-5AA2-45ED-B066-B79AF35A89A1}" srcId="{6FAEE85F-E298-441D-A3EF-19F77FD561FF}" destId="{898B29EC-DAA5-47BC-B186-05198B122C11}" srcOrd="4" destOrd="0" parTransId="{483EBA18-4C7A-4905-99FD-4FEABB49DC2A}" sibTransId="{E39E2177-93F6-4A48-822F-FD80E4105EE5}"/>
    <dgm:cxn modelId="{19383CFF-823B-4433-94C3-BC9AA4CE958A}" srcId="{2739CF12-3DA0-448C-B14A-2B8E7CC44ADB}" destId="{FFA2BD3B-BE4E-4BD6-A48E-3F77E6C0B0BF}" srcOrd="2" destOrd="0" parTransId="{D2D0A918-F06A-444D-BD52-C9A9F18C1915}" sibTransId="{7891D1E7-A19B-49DE-96F3-E51356A89331}"/>
    <dgm:cxn modelId="{E3C67DD5-CEDE-495D-862F-EEDD2AA9286D}" type="presOf" srcId="{3477FB14-E26A-4BEC-8203-D80FCB043AAC}" destId="{EBFFEAA6-678F-4DC5-A294-EDFC6B715BA5}" srcOrd="0" destOrd="0" presId="urn:microsoft.com/office/officeart/2005/8/layout/vList6"/>
    <dgm:cxn modelId="{BAD9356A-C225-4CBB-BB62-5A1277E1E72D}" srcId="{3477FB14-E26A-4BEC-8203-D80FCB043AAC}" destId="{2739CF12-3DA0-448C-B14A-2B8E7CC44ADB}" srcOrd="0" destOrd="0" parTransId="{3A930782-C4FB-464E-A5B9-18CAF152D1FA}" sibTransId="{501527B6-59D6-4A7E-9BBA-49AD2C3C7FF2}"/>
    <dgm:cxn modelId="{BCBCCF2A-A447-4FAD-8C62-2DCD1D469A2E}" type="presOf" srcId="{AE338251-56DD-4CE3-8D3F-D19CACF31EDD}" destId="{DF06B132-0ABB-4CED-AC90-C3213D9F786D}" srcOrd="0" destOrd="3" presId="urn:microsoft.com/office/officeart/2005/8/layout/vList6"/>
    <dgm:cxn modelId="{979BFAB8-BB44-4A4C-804B-B0A48330FAC2}" type="presOf" srcId="{898B29EC-DAA5-47BC-B186-05198B122C11}" destId="{DF06B132-0ABB-4CED-AC90-C3213D9F786D}" srcOrd="0" destOrd="4" presId="urn:microsoft.com/office/officeart/2005/8/layout/vList6"/>
    <dgm:cxn modelId="{5AC0F9B0-2DD0-42A3-BFC5-18F868170644}" srcId="{6FAEE85F-E298-441D-A3EF-19F77FD561FF}" destId="{38EF5069-2966-4B68-88CF-710693ADBD83}" srcOrd="0" destOrd="0" parTransId="{E5D18CCE-D652-4235-BBE8-80C918E31657}" sibTransId="{0CE0237C-C597-4A5C-AC97-79631291F7E8}"/>
    <dgm:cxn modelId="{25269432-F0F3-4387-ADE4-DD7FA7D86793}" srcId="{2739CF12-3DA0-448C-B14A-2B8E7CC44ADB}" destId="{9A575A46-79FB-4009-A0E0-33AC7540E5E5}" srcOrd="5" destOrd="0" parTransId="{CA8AF5F3-EA45-4087-BF8A-509FAC880C10}" sibTransId="{AE36AAD9-3E09-4261-8CE8-BC3FF7963C24}"/>
    <dgm:cxn modelId="{8CB73F80-C23C-4B53-B260-27D3D5791BA7}" srcId="{6FAEE85F-E298-441D-A3EF-19F77FD561FF}" destId="{83405F51-E81E-4981-B80B-4659E0EB1FB3}" srcOrd="5" destOrd="0" parTransId="{96E02913-6A3E-42B7-BA02-DA8E1317D29B}" sibTransId="{517E089E-D8A9-46DD-841C-4DBB58F2D067}"/>
    <dgm:cxn modelId="{049A3495-3351-48CC-8DD8-D07397234A2B}" srcId="{6FAEE85F-E298-441D-A3EF-19F77FD561FF}" destId="{AE338251-56DD-4CE3-8D3F-D19CACF31EDD}" srcOrd="3" destOrd="0" parTransId="{12853065-9392-4CF1-8454-6659B49002C9}" sibTransId="{04210D0C-D15F-415A-AD0A-6D76AB880BC3}"/>
    <dgm:cxn modelId="{2ED5B406-C917-440B-B94C-60AB4CE65F88}" srcId="{6FAEE85F-E298-441D-A3EF-19F77FD561FF}" destId="{42F9245C-D946-4284-BE85-25BC2F97B1D1}" srcOrd="2" destOrd="0" parTransId="{79759332-1CC5-4E08-9547-E123F7857873}" sibTransId="{1303B180-E326-4F82-ADC6-BF354E1DAFDF}"/>
    <dgm:cxn modelId="{EF78015F-F33D-4B57-99C2-8970DE0DCBE5}" srcId="{3477FB14-E26A-4BEC-8203-D80FCB043AAC}" destId="{6FAEE85F-E298-441D-A3EF-19F77FD561FF}" srcOrd="1" destOrd="0" parTransId="{4ACCD975-77BA-4648-BFED-427F2F7FAA59}" sibTransId="{178B99DB-519E-4CA2-9BC0-260DBA5CE804}"/>
    <dgm:cxn modelId="{DA131D7C-3E02-4D1E-A56B-95C7AE11FFB6}" type="presOf" srcId="{83405F51-E81E-4981-B80B-4659E0EB1FB3}" destId="{DF06B132-0ABB-4CED-AC90-C3213D9F786D}" srcOrd="0" destOrd="5" presId="urn:microsoft.com/office/officeart/2005/8/layout/vList6"/>
    <dgm:cxn modelId="{544E8930-5BC9-442A-84B0-44D45E1F61E4}" srcId="{6FAEE85F-E298-441D-A3EF-19F77FD561FF}" destId="{08A97AEE-4D23-4B29-A9B5-13C2B79C7EFE}" srcOrd="1" destOrd="0" parTransId="{FFCD3B66-F14A-479C-A432-83CA9064F4C5}" sibTransId="{A85ADB16-0DBC-47B8-BBE5-436DC17D691D}"/>
    <dgm:cxn modelId="{76C13766-EFFB-4E57-88E8-3C2D00C18990}" type="presOf" srcId="{6FAEE85F-E298-441D-A3EF-19F77FD561FF}" destId="{2B01CBA2-45E2-437C-B2C7-EF9D0EFA8A9F}" srcOrd="0" destOrd="0" presId="urn:microsoft.com/office/officeart/2005/8/layout/vList6"/>
    <dgm:cxn modelId="{0FCC9246-EE29-4F36-A956-9F290C509328}" srcId="{2739CF12-3DA0-448C-B14A-2B8E7CC44ADB}" destId="{6127B07A-CA38-4DF1-8C59-15B4B4E74532}" srcOrd="4" destOrd="0" parTransId="{DC7B10F8-9D2E-4D92-927F-F74A9B9B3FCF}" sibTransId="{B02499ED-2BB6-4038-ABF2-ACEE49CB3E42}"/>
    <dgm:cxn modelId="{554070FD-1BD7-4772-9E80-EA62B08589E3}" type="presOf" srcId="{0002D1D1-A77F-4E27-936E-5EB76D77AF58}" destId="{9A6357B9-1B48-4F4B-9427-C5E7DEB37C1B}" srcOrd="0" destOrd="0" presId="urn:microsoft.com/office/officeart/2005/8/layout/vList6"/>
    <dgm:cxn modelId="{E1CF6F2A-D80B-4530-AE0D-095232E56733}" type="presOf" srcId="{6127B07A-CA38-4DF1-8C59-15B4B4E74532}" destId="{9A6357B9-1B48-4F4B-9427-C5E7DEB37C1B}" srcOrd="0" destOrd="4" presId="urn:microsoft.com/office/officeart/2005/8/layout/vList6"/>
    <dgm:cxn modelId="{26D0AEAF-4EE1-4835-BCB6-7F8574A0C85A}" type="presOf" srcId="{42F9245C-D946-4284-BE85-25BC2F97B1D1}" destId="{DF06B132-0ABB-4CED-AC90-C3213D9F786D}" srcOrd="0" destOrd="2" presId="urn:microsoft.com/office/officeart/2005/8/layout/vList6"/>
    <dgm:cxn modelId="{F7FD3D3E-654B-4267-AFDA-CA51B8A493A9}" type="presOf" srcId="{38EF5069-2966-4B68-88CF-710693ADBD83}" destId="{DF06B132-0ABB-4CED-AC90-C3213D9F786D}" srcOrd="0" destOrd="0" presId="urn:microsoft.com/office/officeart/2005/8/layout/vList6"/>
    <dgm:cxn modelId="{3E60EE8F-E913-42B9-A130-4D499F585292}" type="presOf" srcId="{74123697-574F-4EAF-BA7E-D51E169183FA}" destId="{9A6357B9-1B48-4F4B-9427-C5E7DEB37C1B}" srcOrd="0" destOrd="1" presId="urn:microsoft.com/office/officeart/2005/8/layout/vList6"/>
    <dgm:cxn modelId="{B5E9BA1A-5E3F-46D2-969B-03378C8BB1F4}" type="presOf" srcId="{FFA2BD3B-BE4E-4BD6-A48E-3F77E6C0B0BF}" destId="{9A6357B9-1B48-4F4B-9427-C5E7DEB37C1B}" srcOrd="0" destOrd="2" presId="urn:microsoft.com/office/officeart/2005/8/layout/vList6"/>
    <dgm:cxn modelId="{23DB4D38-2CBD-4B83-8A08-B5A887D8DF38}" type="presOf" srcId="{2739CF12-3DA0-448C-B14A-2B8E7CC44ADB}" destId="{CF7B1A12-5105-4995-8AE8-92E77F03688B}" srcOrd="0" destOrd="0" presId="urn:microsoft.com/office/officeart/2005/8/layout/vList6"/>
    <dgm:cxn modelId="{1DA62949-9BFB-4B89-86D8-FD6DE700E8BB}" type="presOf" srcId="{703FC493-45A8-4A9D-A445-67F10463387C}" destId="{9A6357B9-1B48-4F4B-9427-C5E7DEB37C1B}" srcOrd="0" destOrd="3" presId="urn:microsoft.com/office/officeart/2005/8/layout/vList6"/>
    <dgm:cxn modelId="{2927376B-7429-4C24-9629-8F96C81A4EE0}" type="presParOf" srcId="{EBFFEAA6-678F-4DC5-A294-EDFC6B715BA5}" destId="{5BF39E92-EF7A-47AB-8509-81A24EC3F982}" srcOrd="0" destOrd="0" presId="urn:microsoft.com/office/officeart/2005/8/layout/vList6"/>
    <dgm:cxn modelId="{DE99C3F1-459E-486F-B30A-6D839673276F}" type="presParOf" srcId="{5BF39E92-EF7A-47AB-8509-81A24EC3F982}" destId="{CF7B1A12-5105-4995-8AE8-92E77F03688B}" srcOrd="0" destOrd="0" presId="urn:microsoft.com/office/officeart/2005/8/layout/vList6"/>
    <dgm:cxn modelId="{84EF204E-7820-4A61-A5B7-9A2C994446D6}" type="presParOf" srcId="{5BF39E92-EF7A-47AB-8509-81A24EC3F982}" destId="{9A6357B9-1B48-4F4B-9427-C5E7DEB37C1B}" srcOrd="1" destOrd="0" presId="urn:microsoft.com/office/officeart/2005/8/layout/vList6"/>
    <dgm:cxn modelId="{5E21CDE9-1C15-4796-A5FD-B4855BE6B317}" type="presParOf" srcId="{EBFFEAA6-678F-4DC5-A294-EDFC6B715BA5}" destId="{A81221B9-1BC6-46A1-AB9E-2308A0418E75}" srcOrd="1" destOrd="0" presId="urn:microsoft.com/office/officeart/2005/8/layout/vList6"/>
    <dgm:cxn modelId="{DC3000A3-7389-489C-9D9D-96DB1F90DD60}" type="presParOf" srcId="{EBFFEAA6-678F-4DC5-A294-EDFC6B715BA5}" destId="{BDFDE2F0-ACF9-4E65-B5B7-9FB9BAB02109}" srcOrd="2" destOrd="0" presId="urn:microsoft.com/office/officeart/2005/8/layout/vList6"/>
    <dgm:cxn modelId="{7099331D-F84B-4A43-9796-9AAE8BAF039D}" type="presParOf" srcId="{BDFDE2F0-ACF9-4E65-B5B7-9FB9BAB02109}" destId="{2B01CBA2-45E2-437C-B2C7-EF9D0EFA8A9F}" srcOrd="0" destOrd="0" presId="urn:microsoft.com/office/officeart/2005/8/layout/vList6"/>
    <dgm:cxn modelId="{38C82BF0-2A74-446F-8ACA-7C94FD1364F7}" type="presParOf" srcId="{BDFDE2F0-ACF9-4E65-B5B7-9FB9BAB02109}" destId="{DF06B132-0ABB-4CED-AC90-C3213D9F78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0BAC5D-18FB-4EE4-8FD1-FA80E4B59064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BO"/>
        </a:p>
      </dgm:t>
    </dgm:pt>
    <dgm:pt modelId="{FE6046EE-281D-4648-8DD2-DB0EADE49EF9}">
      <dgm:prSet phldrT="[Texto]" custT="1"/>
      <dgm:spPr/>
      <dgm:t>
        <a:bodyPr/>
        <a:lstStyle/>
        <a:p>
          <a:r>
            <a:rPr lang="es-BO" sz="1100" b="1" dirty="0" smtClean="0"/>
            <a:t>% Mayor </a:t>
          </a:r>
          <a:r>
            <a:rPr lang="es-BO" sz="1100" b="1" dirty="0" smtClean="0"/>
            <a:t>rentabilidad</a:t>
          </a:r>
          <a:endParaRPr lang="es-BO" sz="1100" b="1" dirty="0" smtClean="0"/>
        </a:p>
        <a:p>
          <a:r>
            <a:rPr lang="es-BO" sz="1100" b="1" dirty="0" smtClean="0"/>
            <a:t> (Mayor motivador)</a:t>
          </a:r>
          <a:endParaRPr lang="es-BO" sz="1100" b="1" dirty="0"/>
        </a:p>
      </dgm:t>
    </dgm:pt>
    <dgm:pt modelId="{AF150791-8DF2-46E4-9105-874A88FA2E5C}" type="parTrans" cxnId="{B6A784F1-ABC4-412D-98C7-48881D1A93AE}">
      <dgm:prSet/>
      <dgm:spPr/>
      <dgm:t>
        <a:bodyPr/>
        <a:lstStyle/>
        <a:p>
          <a:endParaRPr lang="es-BO" sz="1100"/>
        </a:p>
      </dgm:t>
    </dgm:pt>
    <dgm:pt modelId="{D9202264-1377-4CEB-AF2C-E3E0726C961C}" type="sibTrans" cxnId="{B6A784F1-ABC4-412D-98C7-48881D1A93AE}">
      <dgm:prSet/>
      <dgm:spPr/>
      <dgm:t>
        <a:bodyPr/>
        <a:lstStyle/>
        <a:p>
          <a:endParaRPr lang="es-BO" sz="1100"/>
        </a:p>
      </dgm:t>
    </dgm:pt>
    <dgm:pt modelId="{83FE1D2E-0047-401B-9B76-5267DCEC51D9}">
      <dgm:prSet phldrT="[Texto]" custT="1"/>
      <dgm:spPr/>
      <dgm:t>
        <a:bodyPr/>
        <a:lstStyle/>
        <a:p>
          <a:pPr algn="just"/>
          <a:r>
            <a:rPr lang="es-BO" sz="1100" i="1" dirty="0" smtClean="0">
              <a:solidFill>
                <a:schemeClr val="tx2"/>
              </a:solidFill>
            </a:rPr>
            <a:t> “En ese momento tenia mucho dinero, y tenia muchas cuentas en otros bancos , y supe que me daban mejoren intereses de acuerdo al monto, y vi que era mejor tener SAFI en uno solo” (Usuario, SCZ)</a:t>
          </a:r>
          <a:endParaRPr lang="es-BO" sz="1100" i="1" dirty="0">
            <a:solidFill>
              <a:schemeClr val="tx2"/>
            </a:solidFill>
          </a:endParaRPr>
        </a:p>
      </dgm:t>
    </dgm:pt>
    <dgm:pt modelId="{6035874B-19FB-4A88-B767-45AC4C56648C}" type="parTrans" cxnId="{3189480F-350F-4AEE-B09E-7A9D322685E5}">
      <dgm:prSet/>
      <dgm:spPr/>
      <dgm:t>
        <a:bodyPr/>
        <a:lstStyle/>
        <a:p>
          <a:endParaRPr lang="es-BO" sz="1100"/>
        </a:p>
      </dgm:t>
    </dgm:pt>
    <dgm:pt modelId="{565569A3-4C2B-43FB-A4B2-264DDC690E22}" type="sibTrans" cxnId="{3189480F-350F-4AEE-B09E-7A9D322685E5}">
      <dgm:prSet/>
      <dgm:spPr/>
      <dgm:t>
        <a:bodyPr/>
        <a:lstStyle/>
        <a:p>
          <a:endParaRPr lang="es-BO" sz="1100"/>
        </a:p>
      </dgm:t>
    </dgm:pt>
    <dgm:pt modelId="{AEA6DE36-C583-4A7C-A0DF-71EA91AA8493}">
      <dgm:prSet phldrT="[Texto]" custT="1"/>
      <dgm:spPr/>
      <dgm:t>
        <a:bodyPr/>
        <a:lstStyle/>
        <a:p>
          <a:r>
            <a:rPr lang="es-BO" sz="1100" b="1" dirty="0" smtClean="0"/>
            <a:t>Disponibilidad de dinero </a:t>
          </a:r>
        </a:p>
        <a:p>
          <a:r>
            <a:rPr lang="es-BO" sz="1100" b="1" dirty="0" smtClean="0"/>
            <a:t>(respecto a DPF)</a:t>
          </a:r>
          <a:endParaRPr lang="es-BO" sz="1100" b="1" dirty="0"/>
        </a:p>
      </dgm:t>
    </dgm:pt>
    <dgm:pt modelId="{32D538FA-C6D5-40F9-83D6-C1DD81BDF0AF}" type="parTrans" cxnId="{00A13D17-EC13-4E9F-BB5C-35EA3C00A96E}">
      <dgm:prSet/>
      <dgm:spPr/>
      <dgm:t>
        <a:bodyPr/>
        <a:lstStyle/>
        <a:p>
          <a:endParaRPr lang="es-BO" sz="1100"/>
        </a:p>
      </dgm:t>
    </dgm:pt>
    <dgm:pt modelId="{B9518DEA-2744-416A-9BDB-D2A0830C9DD9}" type="sibTrans" cxnId="{00A13D17-EC13-4E9F-BB5C-35EA3C00A96E}">
      <dgm:prSet/>
      <dgm:spPr/>
      <dgm:t>
        <a:bodyPr/>
        <a:lstStyle/>
        <a:p>
          <a:endParaRPr lang="es-BO" sz="1100"/>
        </a:p>
      </dgm:t>
    </dgm:pt>
    <dgm:pt modelId="{30E87F11-F121-4919-B780-076B9C238E98}">
      <dgm:prSet phldrT="[Texto]" custT="1"/>
      <dgm:spPr/>
      <dgm:t>
        <a:bodyPr/>
        <a:lstStyle/>
        <a:p>
          <a:pPr algn="just"/>
          <a:r>
            <a:rPr lang="es-BO" sz="1100" dirty="0" smtClean="0">
              <a:solidFill>
                <a:schemeClr val="tx2"/>
              </a:solidFill>
            </a:rPr>
            <a:t> </a:t>
          </a:r>
          <a:r>
            <a:rPr lang="es-ES" sz="1100" i="1" dirty="0" smtClean="0">
              <a:solidFill>
                <a:schemeClr val="tx2"/>
              </a:solidFill>
            </a:rPr>
            <a:t>“Comparé lo que son los intereses y he preferido poner en la SAFI por los intereses más altos que me daban y la comodidad de poder ir a cualquier cajero, cualquier banco y poder sacar mi dinero en el momento que necesite” (Usuario, El Alto)</a:t>
          </a:r>
          <a:endParaRPr lang="es-BO" sz="1100" dirty="0">
            <a:solidFill>
              <a:schemeClr val="tx2"/>
            </a:solidFill>
          </a:endParaRPr>
        </a:p>
      </dgm:t>
    </dgm:pt>
    <dgm:pt modelId="{16D17656-44C5-4BB6-A05E-CD68271ED62A}" type="parTrans" cxnId="{80CD6336-D1D6-4D1A-9B42-59E36C9B0D47}">
      <dgm:prSet/>
      <dgm:spPr/>
      <dgm:t>
        <a:bodyPr/>
        <a:lstStyle/>
        <a:p>
          <a:endParaRPr lang="es-BO" sz="1100"/>
        </a:p>
      </dgm:t>
    </dgm:pt>
    <dgm:pt modelId="{249D53AC-9779-4F07-8F90-69DC961BAD00}" type="sibTrans" cxnId="{80CD6336-D1D6-4D1A-9B42-59E36C9B0D47}">
      <dgm:prSet/>
      <dgm:spPr/>
      <dgm:t>
        <a:bodyPr/>
        <a:lstStyle/>
        <a:p>
          <a:endParaRPr lang="es-BO" sz="1100"/>
        </a:p>
      </dgm:t>
    </dgm:pt>
    <dgm:pt modelId="{D404D7BC-FE97-4D98-8BC2-934228A43760}">
      <dgm:prSet phldrT="[Texto]" custT="1"/>
      <dgm:spPr/>
      <dgm:t>
        <a:bodyPr/>
        <a:lstStyle/>
        <a:p>
          <a:pPr algn="just"/>
          <a:r>
            <a:rPr lang="es-BO" sz="1100" dirty="0" smtClean="0"/>
            <a:t> </a:t>
          </a:r>
          <a:r>
            <a:rPr kumimoji="0" lang="es-ES" sz="11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Calibri" pitchFamily="34" charset="0"/>
              <a:cs typeface="Arial" pitchFamily="34" charset="0"/>
            </a:rPr>
            <a:t>“La SAFI las ventajas que </a:t>
          </a:r>
          <a:r>
            <a:rPr kumimoji="0" lang="es-ES" sz="1100" b="0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tenían, que fui y me di cuenta de que estaban reguladas por la superintendencia de fondos y valores, fui averigüe y solo cuando tuve todos esos datos y en la superintendencia vi que obviamente ellos no garantizan la inversión, pero sí garantizan que hay ese fondo y que esta respaldado por fondos en el banco o por los que manejan las SAFI y depende de los movimientos de la bolsa, cuando me explicaron eso y me dieron cierta seguridad que yo necesitaba fue cuando tomé la decisión de cambiar la Mutual por la SAFI” (Usuario, LPZ)</a:t>
          </a:r>
          <a:endParaRPr lang="es-BO" sz="1100" dirty="0">
            <a:solidFill>
              <a:schemeClr val="tx2"/>
            </a:solidFill>
          </a:endParaRPr>
        </a:p>
      </dgm:t>
    </dgm:pt>
    <dgm:pt modelId="{D496A8F4-5548-4974-BAB3-5EF479AE17FA}" type="parTrans" cxnId="{7C2AA155-FE92-4773-BB64-CA1C7F67A42C}">
      <dgm:prSet/>
      <dgm:spPr/>
      <dgm:t>
        <a:bodyPr/>
        <a:lstStyle/>
        <a:p>
          <a:endParaRPr lang="es-BO" sz="1100"/>
        </a:p>
      </dgm:t>
    </dgm:pt>
    <dgm:pt modelId="{E17F1A93-E7D8-40E9-A56B-571C337A8C46}" type="sibTrans" cxnId="{7C2AA155-FE92-4773-BB64-CA1C7F67A42C}">
      <dgm:prSet/>
      <dgm:spPr/>
      <dgm:t>
        <a:bodyPr/>
        <a:lstStyle/>
        <a:p>
          <a:endParaRPr lang="es-BO" sz="1100"/>
        </a:p>
      </dgm:t>
    </dgm:pt>
    <dgm:pt modelId="{6F00E0D7-ACFE-4B52-8EF2-FD50894BB4C2}">
      <dgm:prSet phldrT="[Texto]" custT="1"/>
      <dgm:spPr/>
      <dgm:t>
        <a:bodyPr/>
        <a:lstStyle/>
        <a:p>
          <a:r>
            <a:rPr lang="es-BO" sz="1100" b="1" dirty="0" smtClean="0"/>
            <a:t>Inhibidor de gasto</a:t>
          </a:r>
          <a:endParaRPr lang="es-BO" sz="1100" b="1" dirty="0"/>
        </a:p>
      </dgm:t>
    </dgm:pt>
    <dgm:pt modelId="{B616FECA-1069-4E87-80DB-1F1196C0A576}" type="parTrans" cxnId="{69378E61-41E8-4F39-80AE-CF0572993D16}">
      <dgm:prSet/>
      <dgm:spPr/>
      <dgm:t>
        <a:bodyPr/>
        <a:lstStyle/>
        <a:p>
          <a:endParaRPr lang="es-BO" sz="1100"/>
        </a:p>
      </dgm:t>
    </dgm:pt>
    <dgm:pt modelId="{5FE89DF4-B4C0-4BA1-9E69-526BFDD9B394}" type="sibTrans" cxnId="{69378E61-41E8-4F39-80AE-CF0572993D16}">
      <dgm:prSet/>
      <dgm:spPr/>
      <dgm:t>
        <a:bodyPr/>
        <a:lstStyle/>
        <a:p>
          <a:endParaRPr lang="es-BO" sz="1100"/>
        </a:p>
      </dgm:t>
    </dgm:pt>
    <dgm:pt modelId="{EFE7B180-4F27-457F-9E97-CB2A2F9EBF95}">
      <dgm:prSet phldrT="[Texto]" custT="1"/>
      <dgm:spPr/>
      <dgm:t>
        <a:bodyPr/>
        <a:lstStyle/>
        <a:p>
          <a:r>
            <a:rPr lang="es-BO" sz="1100" b="1" dirty="0" smtClean="0"/>
            <a:t>Seguridad que brinda la institución</a:t>
          </a:r>
          <a:endParaRPr lang="es-BO" sz="1100" b="1" dirty="0"/>
        </a:p>
      </dgm:t>
    </dgm:pt>
    <dgm:pt modelId="{2AFA67F7-B1DB-4B02-B82C-6067D8B32C5F}" type="parTrans" cxnId="{16A216DB-2373-4E4C-A2D8-2F0BBD4DBA95}">
      <dgm:prSet/>
      <dgm:spPr/>
      <dgm:t>
        <a:bodyPr/>
        <a:lstStyle/>
        <a:p>
          <a:endParaRPr lang="es-BO" sz="1100"/>
        </a:p>
      </dgm:t>
    </dgm:pt>
    <dgm:pt modelId="{BAE20101-F6F7-4B26-843E-13D3DEB889E0}" type="sibTrans" cxnId="{16A216DB-2373-4E4C-A2D8-2F0BBD4DBA95}">
      <dgm:prSet/>
      <dgm:spPr/>
      <dgm:t>
        <a:bodyPr/>
        <a:lstStyle/>
        <a:p>
          <a:endParaRPr lang="es-BO" sz="1100"/>
        </a:p>
      </dgm:t>
    </dgm:pt>
    <dgm:pt modelId="{8D8FE512-BC99-49C1-AB56-D74D3D83BB11}">
      <dgm:prSet phldrT="[Texto]" custT="1"/>
      <dgm:spPr/>
      <dgm:t>
        <a:bodyPr/>
        <a:lstStyle/>
        <a:p>
          <a:pPr algn="l"/>
          <a:endParaRPr lang="es-BO" sz="1100" i="1" dirty="0"/>
        </a:p>
      </dgm:t>
    </dgm:pt>
    <dgm:pt modelId="{2C2339A2-A436-4538-A748-F50ECA93BD08}" type="parTrans" cxnId="{5DD061B2-A2D5-45A9-B8A0-5B6DCC635324}">
      <dgm:prSet/>
      <dgm:spPr/>
      <dgm:t>
        <a:bodyPr/>
        <a:lstStyle/>
        <a:p>
          <a:endParaRPr lang="es-BO" sz="1100"/>
        </a:p>
      </dgm:t>
    </dgm:pt>
    <dgm:pt modelId="{A94333B0-94C1-4B90-A05D-10177580AA58}" type="sibTrans" cxnId="{5DD061B2-A2D5-45A9-B8A0-5B6DCC635324}">
      <dgm:prSet/>
      <dgm:spPr/>
      <dgm:t>
        <a:bodyPr/>
        <a:lstStyle/>
        <a:p>
          <a:endParaRPr lang="es-BO" sz="1100"/>
        </a:p>
      </dgm:t>
    </dgm:pt>
    <dgm:pt modelId="{44D6CA99-62A2-4F17-AD33-42CDD2FCB3DF}">
      <dgm:prSet phldrT="[Texto]" custT="1"/>
      <dgm:spPr/>
      <dgm:t>
        <a:bodyPr/>
        <a:lstStyle/>
        <a:p>
          <a:pPr algn="just"/>
          <a:r>
            <a:rPr lang="es-BO" sz="1100" i="1" dirty="0" smtClean="0">
              <a:solidFill>
                <a:schemeClr val="tx2"/>
              </a:solidFill>
            </a:rPr>
            <a:t> </a:t>
          </a:r>
          <a:r>
            <a:rPr lang="es-ES" sz="1100" i="1" dirty="0" smtClean="0">
              <a:solidFill>
                <a:schemeClr val="tx2"/>
              </a:solidFill>
            </a:rPr>
            <a:t>“El beneficio que me da es que yo esperaba es tener más comodidad en hacer las transacciones y lo que yo esperaba era tener mayor rendimiento y ambos me las da la SAFI” (Usuario, El Alto)</a:t>
          </a:r>
          <a:endParaRPr lang="es-BO" sz="1100" i="1" dirty="0">
            <a:solidFill>
              <a:schemeClr val="tx2"/>
            </a:solidFill>
          </a:endParaRPr>
        </a:p>
      </dgm:t>
    </dgm:pt>
    <dgm:pt modelId="{9BEABF45-BD5C-4413-B41B-4EDA2D85C514}" type="parTrans" cxnId="{9FAE4F3F-800F-4581-861E-AD6704ABCA06}">
      <dgm:prSet/>
      <dgm:spPr/>
      <dgm:t>
        <a:bodyPr/>
        <a:lstStyle/>
        <a:p>
          <a:endParaRPr lang="es-BO" sz="1100"/>
        </a:p>
      </dgm:t>
    </dgm:pt>
    <dgm:pt modelId="{B7AF77E8-E7C1-4FC8-A731-5E219AF23EA1}" type="sibTrans" cxnId="{9FAE4F3F-800F-4581-861E-AD6704ABCA06}">
      <dgm:prSet/>
      <dgm:spPr/>
      <dgm:t>
        <a:bodyPr/>
        <a:lstStyle/>
        <a:p>
          <a:endParaRPr lang="es-BO" sz="1100"/>
        </a:p>
      </dgm:t>
    </dgm:pt>
    <dgm:pt modelId="{E96EDEFD-141D-46CD-95AB-2105C68B48E1}">
      <dgm:prSet phldrT="[Texto]" custT="1"/>
      <dgm:spPr/>
      <dgm:t>
        <a:bodyPr/>
        <a:lstStyle/>
        <a:p>
          <a:pPr algn="just"/>
          <a:endParaRPr lang="es-BO" sz="1100" i="1" dirty="0">
            <a:solidFill>
              <a:schemeClr val="tx2"/>
            </a:solidFill>
          </a:endParaRPr>
        </a:p>
      </dgm:t>
    </dgm:pt>
    <dgm:pt modelId="{94235A57-E238-457C-9A7D-80B8016B4E48}" type="parTrans" cxnId="{A371CEE2-7A44-4126-A13C-43DCC8478225}">
      <dgm:prSet/>
      <dgm:spPr/>
      <dgm:t>
        <a:bodyPr/>
        <a:lstStyle/>
        <a:p>
          <a:endParaRPr lang="es-BO"/>
        </a:p>
      </dgm:t>
    </dgm:pt>
    <dgm:pt modelId="{FE3A2C8D-3794-4E04-A98F-10CFDF110313}" type="sibTrans" cxnId="{A371CEE2-7A44-4126-A13C-43DCC8478225}">
      <dgm:prSet/>
      <dgm:spPr/>
      <dgm:t>
        <a:bodyPr/>
        <a:lstStyle/>
        <a:p>
          <a:endParaRPr lang="es-BO"/>
        </a:p>
      </dgm:t>
    </dgm:pt>
    <dgm:pt modelId="{28C0FF64-C23C-4E0A-8AEE-625E53655184}">
      <dgm:prSet phldrT="[Texto]" custT="1"/>
      <dgm:spPr/>
      <dgm:t>
        <a:bodyPr/>
        <a:lstStyle/>
        <a:p>
          <a:pPr algn="l"/>
          <a:endParaRPr lang="es-BO" sz="1100" i="1" dirty="0"/>
        </a:p>
      </dgm:t>
    </dgm:pt>
    <dgm:pt modelId="{65CAC33C-CD3D-41FF-9423-AF59CB06ABB5}" type="parTrans" cxnId="{1BA9A738-99D6-47EC-97B6-F0EAADDE397C}">
      <dgm:prSet/>
      <dgm:spPr/>
      <dgm:t>
        <a:bodyPr/>
        <a:lstStyle/>
        <a:p>
          <a:endParaRPr lang="es-BO"/>
        </a:p>
      </dgm:t>
    </dgm:pt>
    <dgm:pt modelId="{7408513A-E90B-4551-94A0-79FE3483895C}" type="sibTrans" cxnId="{1BA9A738-99D6-47EC-97B6-F0EAADDE397C}">
      <dgm:prSet/>
      <dgm:spPr/>
      <dgm:t>
        <a:bodyPr/>
        <a:lstStyle/>
        <a:p>
          <a:endParaRPr lang="es-BO"/>
        </a:p>
      </dgm:t>
    </dgm:pt>
    <dgm:pt modelId="{05C90EA3-5B69-4879-8769-B3F6881937A4}">
      <dgm:prSet phldrT="[Texto]" custT="1"/>
      <dgm:spPr/>
      <dgm:t>
        <a:bodyPr/>
        <a:lstStyle/>
        <a:p>
          <a:pPr algn="l"/>
          <a:endParaRPr lang="es-BO" sz="1100" i="1" dirty="0"/>
        </a:p>
      </dgm:t>
    </dgm:pt>
    <dgm:pt modelId="{6D2A5B5D-2A36-4028-A83F-F0C9783468A8}" type="parTrans" cxnId="{3D6825B8-0624-455C-A5B5-BD9EF177CC10}">
      <dgm:prSet/>
      <dgm:spPr/>
      <dgm:t>
        <a:bodyPr/>
        <a:lstStyle/>
        <a:p>
          <a:endParaRPr lang="es-BO"/>
        </a:p>
      </dgm:t>
    </dgm:pt>
    <dgm:pt modelId="{2C044C3E-CEE5-4816-A4F6-010736E3C3ED}" type="sibTrans" cxnId="{3D6825B8-0624-455C-A5B5-BD9EF177CC10}">
      <dgm:prSet/>
      <dgm:spPr/>
      <dgm:t>
        <a:bodyPr/>
        <a:lstStyle/>
        <a:p>
          <a:endParaRPr lang="es-BO"/>
        </a:p>
      </dgm:t>
    </dgm:pt>
    <dgm:pt modelId="{97A3E2B9-0F33-4344-B8F2-B1CA7CE1111C}">
      <dgm:prSet custT="1"/>
      <dgm:spPr/>
      <dgm:t>
        <a:bodyPr/>
        <a:lstStyle/>
        <a:p>
          <a:pPr algn="just"/>
          <a:endParaRPr lang="es-ES" sz="1100" i="1" dirty="0" smtClean="0">
            <a:solidFill>
              <a:schemeClr val="tx2"/>
            </a:solidFill>
          </a:endParaRPr>
        </a:p>
      </dgm:t>
    </dgm:pt>
    <dgm:pt modelId="{1226C260-B8AB-45E9-B769-874CA733450E}" type="parTrans" cxnId="{1E8D676E-9F81-4D58-AF89-169E3A9FFCF0}">
      <dgm:prSet/>
      <dgm:spPr/>
      <dgm:t>
        <a:bodyPr/>
        <a:lstStyle/>
        <a:p>
          <a:endParaRPr lang="es-BO"/>
        </a:p>
      </dgm:t>
    </dgm:pt>
    <dgm:pt modelId="{1BBEABD5-5003-438C-94BA-5DA8EE8D8157}" type="sibTrans" cxnId="{1E8D676E-9F81-4D58-AF89-169E3A9FFCF0}">
      <dgm:prSet/>
      <dgm:spPr/>
      <dgm:t>
        <a:bodyPr/>
        <a:lstStyle/>
        <a:p>
          <a:endParaRPr lang="es-BO"/>
        </a:p>
      </dgm:t>
    </dgm:pt>
    <dgm:pt modelId="{2BF0789D-36A1-47CB-9B4C-D1411EBD5506}">
      <dgm:prSet custT="1"/>
      <dgm:spPr/>
      <dgm:t>
        <a:bodyPr/>
        <a:lstStyle/>
        <a:p>
          <a:pPr algn="just"/>
          <a:r>
            <a:rPr lang="es-BO" sz="1100" i="1" dirty="0" smtClean="0">
              <a:solidFill>
                <a:schemeClr val="tx2"/>
              </a:solidFill>
            </a:rPr>
            <a:t>“Por lo intereses que estaban pagando bien y sabe que, yo tenía el dinero disponible y  cualquier rato, cualquier momento yo puedo sacarlo no le cobran ninguna multa estoy contento con este fondo” (Usuario, SCZ).</a:t>
          </a:r>
          <a:endParaRPr lang="es-BO" sz="1100" dirty="0">
            <a:solidFill>
              <a:schemeClr val="tx2"/>
            </a:solidFill>
          </a:endParaRPr>
        </a:p>
      </dgm:t>
    </dgm:pt>
    <dgm:pt modelId="{22B641E1-5724-4FCC-AC81-118A7E2A7C69}" type="parTrans" cxnId="{D3E10376-E2FA-46BE-8221-5603817B89C9}">
      <dgm:prSet/>
      <dgm:spPr/>
      <dgm:t>
        <a:bodyPr/>
        <a:lstStyle/>
        <a:p>
          <a:endParaRPr lang="es-BO"/>
        </a:p>
      </dgm:t>
    </dgm:pt>
    <dgm:pt modelId="{3ABD0F0B-42AC-4EE1-83E5-38EEED3584E5}" type="sibTrans" cxnId="{D3E10376-E2FA-46BE-8221-5603817B89C9}">
      <dgm:prSet/>
      <dgm:spPr/>
      <dgm:t>
        <a:bodyPr/>
        <a:lstStyle/>
        <a:p>
          <a:endParaRPr lang="es-BO"/>
        </a:p>
      </dgm:t>
    </dgm:pt>
    <dgm:pt modelId="{04E268AC-FBBE-47D1-9703-174636C39320}">
      <dgm:prSet custT="1"/>
      <dgm:spPr/>
      <dgm:t>
        <a:bodyPr/>
        <a:lstStyle/>
        <a:p>
          <a:pPr algn="just"/>
          <a:r>
            <a:rPr lang="es-ES" sz="1100" i="1" dirty="0" smtClean="0">
              <a:solidFill>
                <a:schemeClr val="tx2"/>
              </a:solidFill>
            </a:rPr>
            <a:t>“El motivo por el cual decidí invertir porqué es un dinero seguro que tu no tienes lamentación de gastarlo al igual que las cajas de ahorro, es mas solvente y otra porque de alguna manera también es ahorro” (Usuario, LPZ)</a:t>
          </a:r>
          <a:endParaRPr lang="es-BO" sz="1100" i="1" dirty="0">
            <a:solidFill>
              <a:schemeClr val="tx2"/>
            </a:solidFill>
          </a:endParaRPr>
        </a:p>
      </dgm:t>
    </dgm:pt>
    <dgm:pt modelId="{7A63889F-AB7D-4067-B0DF-6B86F1F8F366}" type="parTrans" cxnId="{08A5D7CF-25DC-43F8-9773-E2D5AEABB7A1}">
      <dgm:prSet/>
      <dgm:spPr/>
      <dgm:t>
        <a:bodyPr/>
        <a:lstStyle/>
        <a:p>
          <a:endParaRPr lang="es-BO"/>
        </a:p>
      </dgm:t>
    </dgm:pt>
    <dgm:pt modelId="{517EABB2-E4BC-4BFD-B331-35B0C09DC102}" type="sibTrans" cxnId="{08A5D7CF-25DC-43F8-9773-E2D5AEABB7A1}">
      <dgm:prSet/>
      <dgm:spPr/>
      <dgm:t>
        <a:bodyPr/>
        <a:lstStyle/>
        <a:p>
          <a:endParaRPr lang="es-BO"/>
        </a:p>
      </dgm:t>
    </dgm:pt>
    <dgm:pt modelId="{BDF13420-2E9D-4F08-8702-051A32E7FAC3}" type="pres">
      <dgm:prSet presAssocID="{ED0BAC5D-18FB-4EE4-8FD1-FA80E4B590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5F6FCD51-C057-4782-967D-A7E25EA962C1}" type="pres">
      <dgm:prSet presAssocID="{FE6046EE-281D-4648-8DD2-DB0EADE49EF9}" presName="composite" presStyleCnt="0"/>
      <dgm:spPr/>
    </dgm:pt>
    <dgm:pt modelId="{4B550EEF-CBC2-4881-AECB-267C1B3E6A11}" type="pres">
      <dgm:prSet presAssocID="{FE6046EE-281D-4648-8DD2-DB0EADE49EF9}" presName="parTx" presStyleLbl="alignNode1" presStyleIdx="0" presStyleCnt="4" custScaleY="94470" custLinFactNeighborY="-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4B1B7777-2D0D-48D4-987E-FFD48CE48BF9}" type="pres">
      <dgm:prSet presAssocID="{FE6046EE-281D-4648-8DD2-DB0EADE49EF9}" presName="desTx" presStyleLbl="alignAccFollowNode1" presStyleIdx="0" presStyleCnt="4" custLinFactNeighborX="-261" custLinFactNeighborY="-945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90916B02-23C1-4EB1-933C-5F4C98DE5870}" type="pres">
      <dgm:prSet presAssocID="{D9202264-1377-4CEB-AF2C-E3E0726C961C}" presName="space" presStyleCnt="0"/>
      <dgm:spPr/>
    </dgm:pt>
    <dgm:pt modelId="{03E78558-C30E-4A61-BF9F-653727A253FF}" type="pres">
      <dgm:prSet presAssocID="{AEA6DE36-C583-4A7C-A0DF-71EA91AA8493}" presName="composite" presStyleCnt="0"/>
      <dgm:spPr/>
    </dgm:pt>
    <dgm:pt modelId="{C9197811-B13B-42ED-83A1-CC97DF9BD99C}" type="pres">
      <dgm:prSet presAssocID="{AEA6DE36-C583-4A7C-A0DF-71EA91AA8493}" presName="parTx" presStyleLbl="alignNode1" presStyleIdx="1" presStyleCnt="4" custScaleY="94470" custLinFactNeighborY="-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FABF6D13-CF05-4B12-8B8E-8F14B60021D0}" type="pres">
      <dgm:prSet presAssocID="{AEA6DE36-C583-4A7C-A0DF-71EA91AA8493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39AFF310-FABE-4372-8138-5C1565E05103}" type="pres">
      <dgm:prSet presAssocID="{B9518DEA-2744-416A-9BDB-D2A0830C9DD9}" presName="space" presStyleCnt="0"/>
      <dgm:spPr/>
    </dgm:pt>
    <dgm:pt modelId="{27B2CA19-3BB8-41C3-80A1-6A9909D10C57}" type="pres">
      <dgm:prSet presAssocID="{6F00E0D7-ACFE-4B52-8EF2-FD50894BB4C2}" presName="composite" presStyleCnt="0"/>
      <dgm:spPr/>
    </dgm:pt>
    <dgm:pt modelId="{F6903F8C-E7EE-42CC-A97D-95481B1048C6}" type="pres">
      <dgm:prSet presAssocID="{6F00E0D7-ACFE-4B52-8EF2-FD50894BB4C2}" presName="parTx" presStyleLbl="alignNode1" presStyleIdx="2" presStyleCnt="4" custScaleY="94470" custLinFactNeighborY="-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16DE5670-9C09-4306-8AFB-19BEA34DC5A7}" type="pres">
      <dgm:prSet presAssocID="{6F00E0D7-ACFE-4B52-8EF2-FD50894BB4C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217F1BDD-AD69-499D-9B38-FC5907D5442F}" type="pres">
      <dgm:prSet presAssocID="{5FE89DF4-B4C0-4BA1-9E69-526BFDD9B394}" presName="space" presStyleCnt="0"/>
      <dgm:spPr/>
    </dgm:pt>
    <dgm:pt modelId="{1EEB2726-FA8A-4AFC-A596-93E74912FE03}" type="pres">
      <dgm:prSet presAssocID="{EFE7B180-4F27-457F-9E97-CB2A2F9EBF95}" presName="composite" presStyleCnt="0"/>
      <dgm:spPr/>
    </dgm:pt>
    <dgm:pt modelId="{0C3AC0EA-5FD7-44F7-8C00-BCC45E67AD9F}" type="pres">
      <dgm:prSet presAssocID="{EFE7B180-4F27-457F-9E97-CB2A2F9EBF95}" presName="parTx" presStyleLbl="alignNode1" presStyleIdx="3" presStyleCnt="4" custScaleY="94470" custLinFactNeighborY="-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0DFEE92B-05A1-400A-A8DD-1849B860B50C}" type="pres">
      <dgm:prSet presAssocID="{EFE7B180-4F27-457F-9E97-CB2A2F9EBF95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B6A784F1-ABC4-412D-98C7-48881D1A93AE}" srcId="{ED0BAC5D-18FB-4EE4-8FD1-FA80E4B59064}" destId="{FE6046EE-281D-4648-8DD2-DB0EADE49EF9}" srcOrd="0" destOrd="0" parTransId="{AF150791-8DF2-46E4-9105-874A88FA2E5C}" sibTransId="{D9202264-1377-4CEB-AF2C-E3E0726C961C}"/>
    <dgm:cxn modelId="{24F84361-BCE1-478C-B068-2D6BC8E49409}" type="presOf" srcId="{6F00E0D7-ACFE-4B52-8EF2-FD50894BB4C2}" destId="{F6903F8C-E7EE-42CC-A97D-95481B1048C6}" srcOrd="0" destOrd="0" presId="urn:microsoft.com/office/officeart/2005/8/layout/hList1"/>
    <dgm:cxn modelId="{51C0C770-C53E-42FA-8863-A0E98037DCB5}" type="presOf" srcId="{28C0FF64-C23C-4E0A-8AEE-625E53655184}" destId="{4B1B7777-2D0D-48D4-987E-FFD48CE48BF9}" srcOrd="0" destOrd="3" presId="urn:microsoft.com/office/officeart/2005/8/layout/hList1"/>
    <dgm:cxn modelId="{E59FF2C6-FF8D-4843-A165-7764681EC734}" type="presOf" srcId="{EFE7B180-4F27-457F-9E97-CB2A2F9EBF95}" destId="{0C3AC0EA-5FD7-44F7-8C00-BCC45E67AD9F}" srcOrd="0" destOrd="0" presId="urn:microsoft.com/office/officeart/2005/8/layout/hList1"/>
    <dgm:cxn modelId="{80CD6336-D1D6-4D1A-9B42-59E36C9B0D47}" srcId="{AEA6DE36-C583-4A7C-A0DF-71EA91AA8493}" destId="{30E87F11-F121-4919-B780-076B9C238E98}" srcOrd="0" destOrd="0" parTransId="{16D17656-44C5-4BB6-A05E-CD68271ED62A}" sibTransId="{249D53AC-9779-4F07-8F90-69DC961BAD00}"/>
    <dgm:cxn modelId="{5DD061B2-A2D5-45A9-B8A0-5B6DCC635324}" srcId="{FE6046EE-281D-4648-8DD2-DB0EADE49EF9}" destId="{8D8FE512-BC99-49C1-AB56-D74D3D83BB11}" srcOrd="5" destOrd="0" parTransId="{2C2339A2-A436-4538-A748-F50ECA93BD08}" sibTransId="{A94333B0-94C1-4B90-A05D-10177580AA58}"/>
    <dgm:cxn modelId="{7C2AA155-FE92-4773-BB64-CA1C7F67A42C}" srcId="{EFE7B180-4F27-457F-9E97-CB2A2F9EBF95}" destId="{D404D7BC-FE97-4D98-8BC2-934228A43760}" srcOrd="0" destOrd="0" parTransId="{D496A8F4-5548-4974-BAB3-5EF479AE17FA}" sibTransId="{E17F1A93-E7D8-40E9-A56B-571C337A8C46}"/>
    <dgm:cxn modelId="{A3005B2E-9078-4BA3-BA33-65EF6D473981}" type="presOf" srcId="{04E268AC-FBBE-47D1-9703-174636C39320}" destId="{16DE5670-9C09-4306-8AFB-19BEA34DC5A7}" srcOrd="0" destOrd="0" presId="urn:microsoft.com/office/officeart/2005/8/layout/hList1"/>
    <dgm:cxn modelId="{1BA9A738-99D6-47EC-97B6-F0EAADDE397C}" srcId="{FE6046EE-281D-4648-8DD2-DB0EADE49EF9}" destId="{28C0FF64-C23C-4E0A-8AEE-625E53655184}" srcOrd="3" destOrd="0" parTransId="{65CAC33C-CD3D-41FF-9423-AF59CB06ABB5}" sibTransId="{7408513A-E90B-4551-94A0-79FE3483895C}"/>
    <dgm:cxn modelId="{4732AA28-433E-4D3D-A6BE-29EBBF2121C9}" type="presOf" srcId="{E96EDEFD-141D-46CD-95AB-2105C68B48E1}" destId="{4B1B7777-2D0D-48D4-987E-FFD48CE48BF9}" srcOrd="0" destOrd="1" presId="urn:microsoft.com/office/officeart/2005/8/layout/hList1"/>
    <dgm:cxn modelId="{93A56FEA-7617-4D91-BB7D-97742093EE7F}" type="presOf" srcId="{30E87F11-F121-4919-B780-076B9C238E98}" destId="{FABF6D13-CF05-4B12-8B8E-8F14B60021D0}" srcOrd="0" destOrd="0" presId="urn:microsoft.com/office/officeart/2005/8/layout/hList1"/>
    <dgm:cxn modelId="{A371CEE2-7A44-4126-A13C-43DCC8478225}" srcId="{FE6046EE-281D-4648-8DD2-DB0EADE49EF9}" destId="{E96EDEFD-141D-46CD-95AB-2105C68B48E1}" srcOrd="1" destOrd="0" parTransId="{94235A57-E238-457C-9A7D-80B8016B4E48}" sibTransId="{FE3A2C8D-3794-4E04-A98F-10CFDF110313}"/>
    <dgm:cxn modelId="{BF7D3653-3E04-4012-B678-E5906EE43688}" type="presOf" srcId="{ED0BAC5D-18FB-4EE4-8FD1-FA80E4B59064}" destId="{BDF13420-2E9D-4F08-8702-051A32E7FAC3}" srcOrd="0" destOrd="0" presId="urn:microsoft.com/office/officeart/2005/8/layout/hList1"/>
    <dgm:cxn modelId="{1E8D676E-9F81-4D58-AF89-169E3A9FFCF0}" srcId="{AEA6DE36-C583-4A7C-A0DF-71EA91AA8493}" destId="{97A3E2B9-0F33-4344-B8F2-B1CA7CE1111C}" srcOrd="1" destOrd="0" parTransId="{1226C260-B8AB-45E9-B769-874CA733450E}" sibTransId="{1BBEABD5-5003-438C-94BA-5DA8EE8D8157}"/>
    <dgm:cxn modelId="{16A216DB-2373-4E4C-A2D8-2F0BBD4DBA95}" srcId="{ED0BAC5D-18FB-4EE4-8FD1-FA80E4B59064}" destId="{EFE7B180-4F27-457F-9E97-CB2A2F9EBF95}" srcOrd="3" destOrd="0" parTransId="{2AFA67F7-B1DB-4B02-B82C-6067D8B32C5F}" sibTransId="{BAE20101-F6F7-4B26-843E-13D3DEB889E0}"/>
    <dgm:cxn modelId="{3189480F-350F-4AEE-B09E-7A9D322685E5}" srcId="{FE6046EE-281D-4648-8DD2-DB0EADE49EF9}" destId="{83FE1D2E-0047-401B-9B76-5267DCEC51D9}" srcOrd="0" destOrd="0" parTransId="{6035874B-19FB-4A88-B767-45AC4C56648C}" sibTransId="{565569A3-4C2B-43FB-A4B2-264DDC690E22}"/>
    <dgm:cxn modelId="{1D5C4037-EDD3-412D-97C0-BAB8F7FAE745}" type="presOf" srcId="{97A3E2B9-0F33-4344-B8F2-B1CA7CE1111C}" destId="{FABF6D13-CF05-4B12-8B8E-8F14B60021D0}" srcOrd="0" destOrd="1" presId="urn:microsoft.com/office/officeart/2005/8/layout/hList1"/>
    <dgm:cxn modelId="{9DC4415E-7D66-435F-8BED-EFD7838BCC23}" type="presOf" srcId="{AEA6DE36-C583-4A7C-A0DF-71EA91AA8493}" destId="{C9197811-B13B-42ED-83A1-CC97DF9BD99C}" srcOrd="0" destOrd="0" presId="urn:microsoft.com/office/officeart/2005/8/layout/hList1"/>
    <dgm:cxn modelId="{E0E2E8E3-CF88-49F1-BF01-7540D9F85F59}" type="presOf" srcId="{8D8FE512-BC99-49C1-AB56-D74D3D83BB11}" destId="{4B1B7777-2D0D-48D4-987E-FFD48CE48BF9}" srcOrd="0" destOrd="5" presId="urn:microsoft.com/office/officeart/2005/8/layout/hList1"/>
    <dgm:cxn modelId="{00A13D17-EC13-4E9F-BB5C-35EA3C00A96E}" srcId="{ED0BAC5D-18FB-4EE4-8FD1-FA80E4B59064}" destId="{AEA6DE36-C583-4A7C-A0DF-71EA91AA8493}" srcOrd="1" destOrd="0" parTransId="{32D538FA-C6D5-40F9-83D6-C1DD81BDF0AF}" sibTransId="{B9518DEA-2744-416A-9BDB-D2A0830C9DD9}"/>
    <dgm:cxn modelId="{D3E10376-E2FA-46BE-8221-5603817B89C9}" srcId="{AEA6DE36-C583-4A7C-A0DF-71EA91AA8493}" destId="{2BF0789D-36A1-47CB-9B4C-D1411EBD5506}" srcOrd="2" destOrd="0" parTransId="{22B641E1-5724-4FCC-AC81-118A7E2A7C69}" sibTransId="{3ABD0F0B-42AC-4EE1-83E5-38EEED3584E5}"/>
    <dgm:cxn modelId="{BF313E7D-DE55-4776-B2DF-B5C7B3F9F92A}" type="presOf" srcId="{05C90EA3-5B69-4879-8769-B3F6881937A4}" destId="{4B1B7777-2D0D-48D4-987E-FFD48CE48BF9}" srcOrd="0" destOrd="4" presId="urn:microsoft.com/office/officeart/2005/8/layout/hList1"/>
    <dgm:cxn modelId="{3ED8EC5A-56FC-42FB-B0D2-5B243D3B1363}" type="presOf" srcId="{2BF0789D-36A1-47CB-9B4C-D1411EBD5506}" destId="{FABF6D13-CF05-4B12-8B8E-8F14B60021D0}" srcOrd="0" destOrd="2" presId="urn:microsoft.com/office/officeart/2005/8/layout/hList1"/>
    <dgm:cxn modelId="{5A0E0E2A-ABF3-4639-B4D4-F9E2CBCE1716}" type="presOf" srcId="{44D6CA99-62A2-4F17-AD33-42CDD2FCB3DF}" destId="{4B1B7777-2D0D-48D4-987E-FFD48CE48BF9}" srcOrd="0" destOrd="2" presId="urn:microsoft.com/office/officeart/2005/8/layout/hList1"/>
    <dgm:cxn modelId="{08A5D7CF-25DC-43F8-9773-E2D5AEABB7A1}" srcId="{6F00E0D7-ACFE-4B52-8EF2-FD50894BB4C2}" destId="{04E268AC-FBBE-47D1-9703-174636C39320}" srcOrd="0" destOrd="0" parTransId="{7A63889F-AB7D-4067-B0DF-6B86F1F8F366}" sibTransId="{517EABB2-E4BC-4BFD-B331-35B0C09DC102}"/>
    <dgm:cxn modelId="{BBECC62B-06D2-4486-B3D2-8C8B85702469}" type="presOf" srcId="{FE6046EE-281D-4648-8DD2-DB0EADE49EF9}" destId="{4B550EEF-CBC2-4881-AECB-267C1B3E6A11}" srcOrd="0" destOrd="0" presId="urn:microsoft.com/office/officeart/2005/8/layout/hList1"/>
    <dgm:cxn modelId="{ADF2DF35-8B77-4BDD-9A81-555169D26B9B}" type="presOf" srcId="{D404D7BC-FE97-4D98-8BC2-934228A43760}" destId="{0DFEE92B-05A1-400A-A8DD-1849B860B50C}" srcOrd="0" destOrd="0" presId="urn:microsoft.com/office/officeart/2005/8/layout/hList1"/>
    <dgm:cxn modelId="{9FAE4F3F-800F-4581-861E-AD6704ABCA06}" srcId="{FE6046EE-281D-4648-8DD2-DB0EADE49EF9}" destId="{44D6CA99-62A2-4F17-AD33-42CDD2FCB3DF}" srcOrd="2" destOrd="0" parTransId="{9BEABF45-BD5C-4413-B41B-4EDA2D85C514}" sibTransId="{B7AF77E8-E7C1-4FC8-A731-5E219AF23EA1}"/>
    <dgm:cxn modelId="{2875F2E4-C256-4F40-AF82-0BDF6EABF18A}" type="presOf" srcId="{83FE1D2E-0047-401B-9B76-5267DCEC51D9}" destId="{4B1B7777-2D0D-48D4-987E-FFD48CE48BF9}" srcOrd="0" destOrd="0" presId="urn:microsoft.com/office/officeart/2005/8/layout/hList1"/>
    <dgm:cxn modelId="{3D6825B8-0624-455C-A5B5-BD9EF177CC10}" srcId="{FE6046EE-281D-4648-8DD2-DB0EADE49EF9}" destId="{05C90EA3-5B69-4879-8769-B3F6881937A4}" srcOrd="4" destOrd="0" parTransId="{6D2A5B5D-2A36-4028-A83F-F0C9783468A8}" sibTransId="{2C044C3E-CEE5-4816-A4F6-010736E3C3ED}"/>
    <dgm:cxn modelId="{69378E61-41E8-4F39-80AE-CF0572993D16}" srcId="{ED0BAC5D-18FB-4EE4-8FD1-FA80E4B59064}" destId="{6F00E0D7-ACFE-4B52-8EF2-FD50894BB4C2}" srcOrd="2" destOrd="0" parTransId="{B616FECA-1069-4E87-80DB-1F1196C0A576}" sibTransId="{5FE89DF4-B4C0-4BA1-9E69-526BFDD9B394}"/>
    <dgm:cxn modelId="{F322087A-1682-4FF1-A4EA-341BDAD20EF3}" type="presParOf" srcId="{BDF13420-2E9D-4F08-8702-051A32E7FAC3}" destId="{5F6FCD51-C057-4782-967D-A7E25EA962C1}" srcOrd="0" destOrd="0" presId="urn:microsoft.com/office/officeart/2005/8/layout/hList1"/>
    <dgm:cxn modelId="{3689A271-314A-4DF4-94B1-55C3AFB9544C}" type="presParOf" srcId="{5F6FCD51-C057-4782-967D-A7E25EA962C1}" destId="{4B550EEF-CBC2-4881-AECB-267C1B3E6A11}" srcOrd="0" destOrd="0" presId="urn:microsoft.com/office/officeart/2005/8/layout/hList1"/>
    <dgm:cxn modelId="{81663DB6-97F7-4637-9A42-F5C5AA000D3D}" type="presParOf" srcId="{5F6FCD51-C057-4782-967D-A7E25EA962C1}" destId="{4B1B7777-2D0D-48D4-987E-FFD48CE48BF9}" srcOrd="1" destOrd="0" presId="urn:microsoft.com/office/officeart/2005/8/layout/hList1"/>
    <dgm:cxn modelId="{CDCF64A4-A5AD-4FCE-BC65-B9297752E8FC}" type="presParOf" srcId="{BDF13420-2E9D-4F08-8702-051A32E7FAC3}" destId="{90916B02-23C1-4EB1-933C-5F4C98DE5870}" srcOrd="1" destOrd="0" presId="urn:microsoft.com/office/officeart/2005/8/layout/hList1"/>
    <dgm:cxn modelId="{E49D5C9D-2EF6-45F8-BCD0-DF4FA457F199}" type="presParOf" srcId="{BDF13420-2E9D-4F08-8702-051A32E7FAC3}" destId="{03E78558-C30E-4A61-BF9F-653727A253FF}" srcOrd="2" destOrd="0" presId="urn:microsoft.com/office/officeart/2005/8/layout/hList1"/>
    <dgm:cxn modelId="{3AA3FBEA-E920-47C8-ADA5-BCF520147C81}" type="presParOf" srcId="{03E78558-C30E-4A61-BF9F-653727A253FF}" destId="{C9197811-B13B-42ED-83A1-CC97DF9BD99C}" srcOrd="0" destOrd="0" presId="urn:microsoft.com/office/officeart/2005/8/layout/hList1"/>
    <dgm:cxn modelId="{DA2B3D20-7045-4120-83C6-53ECB67ADB04}" type="presParOf" srcId="{03E78558-C30E-4A61-BF9F-653727A253FF}" destId="{FABF6D13-CF05-4B12-8B8E-8F14B60021D0}" srcOrd="1" destOrd="0" presId="urn:microsoft.com/office/officeart/2005/8/layout/hList1"/>
    <dgm:cxn modelId="{102B4ACE-F99A-4CFB-BDC3-C04F0CC1DDCA}" type="presParOf" srcId="{BDF13420-2E9D-4F08-8702-051A32E7FAC3}" destId="{39AFF310-FABE-4372-8138-5C1565E05103}" srcOrd="3" destOrd="0" presId="urn:microsoft.com/office/officeart/2005/8/layout/hList1"/>
    <dgm:cxn modelId="{B5382AE8-2F61-4E33-897D-F32546F3F642}" type="presParOf" srcId="{BDF13420-2E9D-4F08-8702-051A32E7FAC3}" destId="{27B2CA19-3BB8-41C3-80A1-6A9909D10C57}" srcOrd="4" destOrd="0" presId="urn:microsoft.com/office/officeart/2005/8/layout/hList1"/>
    <dgm:cxn modelId="{E3BB2AB7-77EA-4A05-B2F3-009D852726A7}" type="presParOf" srcId="{27B2CA19-3BB8-41C3-80A1-6A9909D10C57}" destId="{F6903F8C-E7EE-42CC-A97D-95481B1048C6}" srcOrd="0" destOrd="0" presId="urn:microsoft.com/office/officeart/2005/8/layout/hList1"/>
    <dgm:cxn modelId="{D7443EC5-8270-41F8-8B63-1B6E0BDC5454}" type="presParOf" srcId="{27B2CA19-3BB8-41C3-80A1-6A9909D10C57}" destId="{16DE5670-9C09-4306-8AFB-19BEA34DC5A7}" srcOrd="1" destOrd="0" presId="urn:microsoft.com/office/officeart/2005/8/layout/hList1"/>
    <dgm:cxn modelId="{E8CDAC83-3310-4E59-AFF7-CE5A65471BAE}" type="presParOf" srcId="{BDF13420-2E9D-4F08-8702-051A32E7FAC3}" destId="{217F1BDD-AD69-499D-9B38-FC5907D5442F}" srcOrd="5" destOrd="0" presId="urn:microsoft.com/office/officeart/2005/8/layout/hList1"/>
    <dgm:cxn modelId="{ADCE4AFD-2AC6-45D9-BD76-8C9EB588C686}" type="presParOf" srcId="{BDF13420-2E9D-4F08-8702-051A32E7FAC3}" destId="{1EEB2726-FA8A-4AFC-A596-93E74912FE03}" srcOrd="6" destOrd="0" presId="urn:microsoft.com/office/officeart/2005/8/layout/hList1"/>
    <dgm:cxn modelId="{5011EB03-5816-4F19-A0D1-F7F11D8CACE3}" type="presParOf" srcId="{1EEB2726-FA8A-4AFC-A596-93E74912FE03}" destId="{0C3AC0EA-5FD7-44F7-8C00-BCC45E67AD9F}" srcOrd="0" destOrd="0" presId="urn:microsoft.com/office/officeart/2005/8/layout/hList1"/>
    <dgm:cxn modelId="{0DE8EE0D-E4EA-41D4-8B42-8DBD3A7EE762}" type="presParOf" srcId="{1EEB2726-FA8A-4AFC-A596-93E74912FE03}" destId="{0DFEE92B-05A1-400A-A8DD-1849B860B50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4D770A-85B0-4395-A6C2-DAD1629B02D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4" csCatId="colorful" phldr="1"/>
      <dgm:spPr/>
    </dgm:pt>
    <dgm:pt modelId="{555C21BF-55DE-4F99-9DBC-A9B3EB2B6F87}">
      <dgm:prSet phldrT="[Texto]"/>
      <dgm:spPr/>
      <dgm:t>
        <a:bodyPr/>
        <a:lstStyle/>
        <a:p>
          <a:r>
            <a:rPr lang="es-BO" dirty="0" smtClean="0"/>
            <a:t>Caja de ahorro</a:t>
          </a:r>
        </a:p>
      </dgm:t>
    </dgm:pt>
    <dgm:pt modelId="{4799A5E3-BF30-4F34-830F-C1E44C730E32}" type="parTrans" cxnId="{CA0084AE-DA16-483B-A620-782E65ECAEDE}">
      <dgm:prSet/>
      <dgm:spPr/>
      <dgm:t>
        <a:bodyPr/>
        <a:lstStyle/>
        <a:p>
          <a:endParaRPr lang="es-BO"/>
        </a:p>
      </dgm:t>
    </dgm:pt>
    <dgm:pt modelId="{1438DEC5-1151-4442-B6FE-1050887D895D}" type="sibTrans" cxnId="{CA0084AE-DA16-483B-A620-782E65ECAEDE}">
      <dgm:prSet/>
      <dgm:spPr/>
      <dgm:t>
        <a:bodyPr/>
        <a:lstStyle/>
        <a:p>
          <a:endParaRPr lang="es-BO"/>
        </a:p>
      </dgm:t>
    </dgm:pt>
    <dgm:pt modelId="{1CCC99FD-D2C8-4A1D-B920-C37AFC99D133}">
      <dgm:prSet phldrT="[Texto]"/>
      <dgm:spPr/>
      <dgm:t>
        <a:bodyPr/>
        <a:lstStyle/>
        <a:p>
          <a:r>
            <a:rPr lang="es-BO" dirty="0" smtClean="0"/>
            <a:t>Fondos de Inversión</a:t>
          </a:r>
        </a:p>
      </dgm:t>
    </dgm:pt>
    <dgm:pt modelId="{7009D53A-009D-48BE-A109-C9AFA9C60951}" type="parTrans" cxnId="{1E7727FC-D4DD-47E0-A3EB-1D6FDF118232}">
      <dgm:prSet/>
      <dgm:spPr/>
      <dgm:t>
        <a:bodyPr/>
        <a:lstStyle/>
        <a:p>
          <a:endParaRPr lang="es-BO"/>
        </a:p>
      </dgm:t>
    </dgm:pt>
    <dgm:pt modelId="{ED6A3102-E709-4DB3-BCA3-6B88D954849A}" type="sibTrans" cxnId="{1E7727FC-D4DD-47E0-A3EB-1D6FDF118232}">
      <dgm:prSet/>
      <dgm:spPr/>
      <dgm:t>
        <a:bodyPr/>
        <a:lstStyle/>
        <a:p>
          <a:endParaRPr lang="es-BO"/>
        </a:p>
      </dgm:t>
    </dgm:pt>
    <dgm:pt modelId="{F0A067A7-0BB2-405D-8176-375AC4175072}">
      <dgm:prSet phldrT="[Texto]"/>
      <dgm:spPr/>
      <dgm:t>
        <a:bodyPr/>
        <a:lstStyle/>
        <a:p>
          <a:r>
            <a:rPr lang="es-BO" dirty="0" smtClean="0"/>
            <a:t>DPF</a:t>
          </a:r>
          <a:endParaRPr lang="es-BO" dirty="0"/>
        </a:p>
      </dgm:t>
    </dgm:pt>
    <dgm:pt modelId="{C963E159-5D26-4C3A-B2A7-86072FA511E6}" type="parTrans" cxnId="{EB091958-6D25-40B8-A1AD-254A99C79ED7}">
      <dgm:prSet/>
      <dgm:spPr/>
      <dgm:t>
        <a:bodyPr/>
        <a:lstStyle/>
        <a:p>
          <a:endParaRPr lang="es-BO"/>
        </a:p>
      </dgm:t>
    </dgm:pt>
    <dgm:pt modelId="{6BFC8A3C-EF40-485E-8D13-F61D1633C18B}" type="sibTrans" cxnId="{EB091958-6D25-40B8-A1AD-254A99C79ED7}">
      <dgm:prSet/>
      <dgm:spPr/>
      <dgm:t>
        <a:bodyPr/>
        <a:lstStyle/>
        <a:p>
          <a:endParaRPr lang="es-BO"/>
        </a:p>
      </dgm:t>
    </dgm:pt>
    <dgm:pt modelId="{EBCF7BC7-FD49-4157-854E-445C57EDCDF2}">
      <dgm:prSet phldrT="[Texto]"/>
      <dgm:spPr/>
      <dgm:t>
        <a:bodyPr/>
        <a:lstStyle/>
        <a:p>
          <a:r>
            <a:rPr lang="es-BO" dirty="0" smtClean="0"/>
            <a:t>Alta Rentabilidad</a:t>
          </a:r>
          <a:endParaRPr lang="es-BO" dirty="0"/>
        </a:p>
      </dgm:t>
    </dgm:pt>
    <dgm:pt modelId="{09FD60DC-3927-4F40-A05B-54B11D357C08}" type="parTrans" cxnId="{14C7B69D-2539-496A-BD91-185EDD608485}">
      <dgm:prSet/>
      <dgm:spPr/>
      <dgm:t>
        <a:bodyPr/>
        <a:lstStyle/>
        <a:p>
          <a:endParaRPr lang="es-BO"/>
        </a:p>
      </dgm:t>
    </dgm:pt>
    <dgm:pt modelId="{4558E418-2A98-4199-A46A-4CDA3E366905}" type="sibTrans" cxnId="{14C7B69D-2539-496A-BD91-185EDD608485}">
      <dgm:prSet/>
      <dgm:spPr/>
      <dgm:t>
        <a:bodyPr/>
        <a:lstStyle/>
        <a:p>
          <a:endParaRPr lang="es-BO"/>
        </a:p>
      </dgm:t>
    </dgm:pt>
    <dgm:pt modelId="{7F9CD7A6-D959-455D-B743-B25106CE2A1E}">
      <dgm:prSet phldrT="[Texto]"/>
      <dgm:spPr/>
      <dgm:t>
        <a:bodyPr/>
        <a:lstStyle/>
        <a:p>
          <a:r>
            <a:rPr lang="es-BO" dirty="0" smtClean="0"/>
            <a:t>Inmovilización de capital</a:t>
          </a:r>
          <a:endParaRPr lang="es-BO" dirty="0"/>
        </a:p>
      </dgm:t>
    </dgm:pt>
    <dgm:pt modelId="{7ACC99E9-3880-43AE-AAD9-F6AD0FF8CFAC}" type="parTrans" cxnId="{879A78FC-8625-46EC-94DC-DFD832E32A04}">
      <dgm:prSet/>
      <dgm:spPr/>
      <dgm:t>
        <a:bodyPr/>
        <a:lstStyle/>
        <a:p>
          <a:endParaRPr lang="es-BO"/>
        </a:p>
      </dgm:t>
    </dgm:pt>
    <dgm:pt modelId="{C4267C2B-510A-4AA1-BAB9-2686AA5BC3C0}" type="sibTrans" cxnId="{879A78FC-8625-46EC-94DC-DFD832E32A04}">
      <dgm:prSet/>
      <dgm:spPr/>
      <dgm:t>
        <a:bodyPr/>
        <a:lstStyle/>
        <a:p>
          <a:endParaRPr lang="es-BO"/>
        </a:p>
      </dgm:t>
    </dgm:pt>
    <dgm:pt modelId="{4AFAF9D0-A5EB-41B4-9356-2B8CF27B51C1}">
      <dgm:prSet phldrT="[Texto]"/>
      <dgm:spPr/>
      <dgm:t>
        <a:bodyPr/>
        <a:lstStyle/>
        <a:p>
          <a:r>
            <a:rPr lang="es-BO" dirty="0" smtClean="0"/>
            <a:t>Rentabilidad nula</a:t>
          </a:r>
        </a:p>
      </dgm:t>
    </dgm:pt>
    <dgm:pt modelId="{C65F5880-9B10-4EB8-9F92-0A5C808807AB}" type="parTrans" cxnId="{FE470492-E2E6-4D85-A8D2-9DF69E19F5F6}">
      <dgm:prSet/>
      <dgm:spPr/>
      <dgm:t>
        <a:bodyPr/>
        <a:lstStyle/>
        <a:p>
          <a:endParaRPr lang="es-BO"/>
        </a:p>
      </dgm:t>
    </dgm:pt>
    <dgm:pt modelId="{C6716508-0A02-4D8D-8DC1-B466E6215092}" type="sibTrans" cxnId="{FE470492-E2E6-4D85-A8D2-9DF69E19F5F6}">
      <dgm:prSet/>
      <dgm:spPr/>
      <dgm:t>
        <a:bodyPr/>
        <a:lstStyle/>
        <a:p>
          <a:endParaRPr lang="es-BO"/>
        </a:p>
      </dgm:t>
    </dgm:pt>
    <dgm:pt modelId="{964D9A41-C179-4857-942F-B45C229814AA}">
      <dgm:prSet phldrT="[Texto]"/>
      <dgm:spPr/>
      <dgm:t>
        <a:bodyPr/>
        <a:lstStyle/>
        <a:p>
          <a:r>
            <a:rPr lang="es-BO" dirty="0" smtClean="0"/>
            <a:t>Disponibilidad de capital</a:t>
          </a:r>
        </a:p>
      </dgm:t>
    </dgm:pt>
    <dgm:pt modelId="{01C3CA1B-86E5-4167-A6A9-A73824FAEE78}" type="parTrans" cxnId="{30C04DA6-2208-4609-B6F7-72D7832DE58D}">
      <dgm:prSet/>
      <dgm:spPr/>
      <dgm:t>
        <a:bodyPr/>
        <a:lstStyle/>
        <a:p>
          <a:endParaRPr lang="es-BO"/>
        </a:p>
      </dgm:t>
    </dgm:pt>
    <dgm:pt modelId="{C4D02E24-DEE2-447D-B4C0-B20E7737E36E}" type="sibTrans" cxnId="{30C04DA6-2208-4609-B6F7-72D7832DE58D}">
      <dgm:prSet/>
      <dgm:spPr/>
      <dgm:t>
        <a:bodyPr/>
        <a:lstStyle/>
        <a:p>
          <a:endParaRPr lang="es-BO"/>
        </a:p>
      </dgm:t>
    </dgm:pt>
    <dgm:pt modelId="{31913069-590E-416A-A15D-EDA2C151CF63}" type="pres">
      <dgm:prSet presAssocID="{EF4D770A-85B0-4395-A6C2-DAD1629B02D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E41A55D-3C5E-42CF-A2B1-E0B9962B054C}" type="pres">
      <dgm:prSet presAssocID="{1CCC99FD-D2C8-4A1D-B920-C37AFC99D133}" presName="centerShape" presStyleLbl="node0" presStyleIdx="0" presStyleCnt="1"/>
      <dgm:spPr/>
      <dgm:t>
        <a:bodyPr/>
        <a:lstStyle/>
        <a:p>
          <a:endParaRPr lang="es-BO"/>
        </a:p>
      </dgm:t>
    </dgm:pt>
    <dgm:pt modelId="{7F2842C4-FD6A-4753-B577-2359BF272DB4}" type="pres">
      <dgm:prSet presAssocID="{C963E159-5D26-4C3A-B2A7-86072FA511E6}" presName="parTrans" presStyleLbl="bgSibTrans2D1" presStyleIdx="0" presStyleCnt="2"/>
      <dgm:spPr/>
      <dgm:t>
        <a:bodyPr/>
        <a:lstStyle/>
        <a:p>
          <a:endParaRPr lang="es-MX"/>
        </a:p>
      </dgm:t>
    </dgm:pt>
    <dgm:pt modelId="{0D800C2E-FE53-4FBB-9AE0-35D36E8BF762}" type="pres">
      <dgm:prSet presAssocID="{F0A067A7-0BB2-405D-8176-375AC417507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EEB0F0EF-E262-4C9E-8E3D-01C75A188575}" type="pres">
      <dgm:prSet presAssocID="{4799A5E3-BF30-4F34-830F-C1E44C730E32}" presName="parTrans" presStyleLbl="bgSibTrans2D1" presStyleIdx="1" presStyleCnt="2"/>
      <dgm:spPr/>
      <dgm:t>
        <a:bodyPr/>
        <a:lstStyle/>
        <a:p>
          <a:endParaRPr lang="es-MX"/>
        </a:p>
      </dgm:t>
    </dgm:pt>
    <dgm:pt modelId="{9FCA2B29-1578-4159-BB78-F14C24E8C9B8}" type="pres">
      <dgm:prSet presAssocID="{555C21BF-55DE-4F99-9DBC-A9B3EB2B6F8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3D31195E-E09F-4777-AAC1-20A5C09A0A38}" type="presOf" srcId="{1CCC99FD-D2C8-4A1D-B920-C37AFC99D133}" destId="{DE41A55D-3C5E-42CF-A2B1-E0B9962B054C}" srcOrd="0" destOrd="0" presId="urn:microsoft.com/office/officeart/2005/8/layout/radial4"/>
    <dgm:cxn modelId="{1AB8AEB7-23BD-4954-9597-6CDFD5BCA667}" type="presOf" srcId="{555C21BF-55DE-4F99-9DBC-A9B3EB2B6F87}" destId="{9FCA2B29-1578-4159-BB78-F14C24E8C9B8}" srcOrd="0" destOrd="0" presId="urn:microsoft.com/office/officeart/2005/8/layout/radial4"/>
    <dgm:cxn modelId="{2C9D4910-0775-480D-AD3C-88F2A3C1781A}" type="presOf" srcId="{F0A067A7-0BB2-405D-8176-375AC4175072}" destId="{0D800C2E-FE53-4FBB-9AE0-35D36E8BF762}" srcOrd="0" destOrd="0" presId="urn:microsoft.com/office/officeart/2005/8/layout/radial4"/>
    <dgm:cxn modelId="{3CAA03B8-8D14-4030-B785-8B8AAE41688C}" type="presOf" srcId="{964D9A41-C179-4857-942F-B45C229814AA}" destId="{9FCA2B29-1578-4159-BB78-F14C24E8C9B8}" srcOrd="0" destOrd="2" presId="urn:microsoft.com/office/officeart/2005/8/layout/radial4"/>
    <dgm:cxn modelId="{879A78FC-8625-46EC-94DC-DFD832E32A04}" srcId="{F0A067A7-0BB2-405D-8176-375AC4175072}" destId="{7F9CD7A6-D959-455D-B743-B25106CE2A1E}" srcOrd="1" destOrd="0" parTransId="{7ACC99E9-3880-43AE-AAD9-F6AD0FF8CFAC}" sibTransId="{C4267C2B-510A-4AA1-BAB9-2686AA5BC3C0}"/>
    <dgm:cxn modelId="{7570D875-36A8-4EC8-9B5D-3D97CF8ED278}" type="presOf" srcId="{4799A5E3-BF30-4F34-830F-C1E44C730E32}" destId="{EEB0F0EF-E262-4C9E-8E3D-01C75A188575}" srcOrd="0" destOrd="0" presId="urn:microsoft.com/office/officeart/2005/8/layout/radial4"/>
    <dgm:cxn modelId="{B13F9A9F-E119-4D26-8003-7CA918877198}" type="presOf" srcId="{EF4D770A-85B0-4395-A6C2-DAD1629B02D1}" destId="{31913069-590E-416A-A15D-EDA2C151CF63}" srcOrd="0" destOrd="0" presId="urn:microsoft.com/office/officeart/2005/8/layout/radial4"/>
    <dgm:cxn modelId="{EB091958-6D25-40B8-A1AD-254A99C79ED7}" srcId="{1CCC99FD-D2C8-4A1D-B920-C37AFC99D133}" destId="{F0A067A7-0BB2-405D-8176-375AC4175072}" srcOrd="0" destOrd="0" parTransId="{C963E159-5D26-4C3A-B2A7-86072FA511E6}" sibTransId="{6BFC8A3C-EF40-485E-8D13-F61D1633C18B}"/>
    <dgm:cxn modelId="{655D04FE-DE70-4062-90C3-2A50AC3A4AD1}" type="presOf" srcId="{EBCF7BC7-FD49-4157-854E-445C57EDCDF2}" destId="{0D800C2E-FE53-4FBB-9AE0-35D36E8BF762}" srcOrd="0" destOrd="1" presId="urn:microsoft.com/office/officeart/2005/8/layout/radial4"/>
    <dgm:cxn modelId="{0A0DAD04-9557-4A87-8272-A1877DD4415D}" type="presOf" srcId="{7F9CD7A6-D959-455D-B743-B25106CE2A1E}" destId="{0D800C2E-FE53-4FBB-9AE0-35D36E8BF762}" srcOrd="0" destOrd="2" presId="urn:microsoft.com/office/officeart/2005/8/layout/radial4"/>
    <dgm:cxn modelId="{30C04DA6-2208-4609-B6F7-72D7832DE58D}" srcId="{555C21BF-55DE-4F99-9DBC-A9B3EB2B6F87}" destId="{964D9A41-C179-4857-942F-B45C229814AA}" srcOrd="1" destOrd="0" parTransId="{01C3CA1B-86E5-4167-A6A9-A73824FAEE78}" sibTransId="{C4D02E24-DEE2-447D-B4C0-B20E7737E36E}"/>
    <dgm:cxn modelId="{1E7727FC-D4DD-47E0-A3EB-1D6FDF118232}" srcId="{EF4D770A-85B0-4395-A6C2-DAD1629B02D1}" destId="{1CCC99FD-D2C8-4A1D-B920-C37AFC99D133}" srcOrd="0" destOrd="0" parTransId="{7009D53A-009D-48BE-A109-C9AFA9C60951}" sibTransId="{ED6A3102-E709-4DB3-BCA3-6B88D954849A}"/>
    <dgm:cxn modelId="{FE470492-E2E6-4D85-A8D2-9DF69E19F5F6}" srcId="{555C21BF-55DE-4F99-9DBC-A9B3EB2B6F87}" destId="{4AFAF9D0-A5EB-41B4-9356-2B8CF27B51C1}" srcOrd="0" destOrd="0" parTransId="{C65F5880-9B10-4EB8-9F92-0A5C808807AB}" sibTransId="{C6716508-0A02-4D8D-8DC1-B466E6215092}"/>
    <dgm:cxn modelId="{14C7B69D-2539-496A-BD91-185EDD608485}" srcId="{F0A067A7-0BB2-405D-8176-375AC4175072}" destId="{EBCF7BC7-FD49-4157-854E-445C57EDCDF2}" srcOrd="0" destOrd="0" parTransId="{09FD60DC-3927-4F40-A05B-54B11D357C08}" sibTransId="{4558E418-2A98-4199-A46A-4CDA3E366905}"/>
    <dgm:cxn modelId="{DC1DCC27-61BD-431C-916D-CBA5C2895BFC}" type="presOf" srcId="{4AFAF9D0-A5EB-41B4-9356-2B8CF27B51C1}" destId="{9FCA2B29-1578-4159-BB78-F14C24E8C9B8}" srcOrd="0" destOrd="1" presId="urn:microsoft.com/office/officeart/2005/8/layout/radial4"/>
    <dgm:cxn modelId="{CA0084AE-DA16-483B-A620-782E65ECAEDE}" srcId="{1CCC99FD-D2C8-4A1D-B920-C37AFC99D133}" destId="{555C21BF-55DE-4F99-9DBC-A9B3EB2B6F87}" srcOrd="1" destOrd="0" parTransId="{4799A5E3-BF30-4F34-830F-C1E44C730E32}" sibTransId="{1438DEC5-1151-4442-B6FE-1050887D895D}"/>
    <dgm:cxn modelId="{9C6667C3-C41C-4372-A3AF-601A12787101}" type="presOf" srcId="{C963E159-5D26-4C3A-B2A7-86072FA511E6}" destId="{7F2842C4-FD6A-4753-B577-2359BF272DB4}" srcOrd="0" destOrd="0" presId="urn:microsoft.com/office/officeart/2005/8/layout/radial4"/>
    <dgm:cxn modelId="{43A19C84-C308-420F-9DA9-473131CFD618}" type="presParOf" srcId="{31913069-590E-416A-A15D-EDA2C151CF63}" destId="{DE41A55D-3C5E-42CF-A2B1-E0B9962B054C}" srcOrd="0" destOrd="0" presId="urn:microsoft.com/office/officeart/2005/8/layout/radial4"/>
    <dgm:cxn modelId="{37080445-13F4-4DB0-8CEB-6E45F3C7C38A}" type="presParOf" srcId="{31913069-590E-416A-A15D-EDA2C151CF63}" destId="{7F2842C4-FD6A-4753-B577-2359BF272DB4}" srcOrd="1" destOrd="0" presId="urn:microsoft.com/office/officeart/2005/8/layout/radial4"/>
    <dgm:cxn modelId="{DDA6153D-82EF-4B30-84A3-8BDFEC6DBFC1}" type="presParOf" srcId="{31913069-590E-416A-A15D-EDA2C151CF63}" destId="{0D800C2E-FE53-4FBB-9AE0-35D36E8BF762}" srcOrd="2" destOrd="0" presId="urn:microsoft.com/office/officeart/2005/8/layout/radial4"/>
    <dgm:cxn modelId="{4FB7BDB9-768C-42F3-9D4A-E4FE75F603C8}" type="presParOf" srcId="{31913069-590E-416A-A15D-EDA2C151CF63}" destId="{EEB0F0EF-E262-4C9E-8E3D-01C75A188575}" srcOrd="3" destOrd="0" presId="urn:microsoft.com/office/officeart/2005/8/layout/radial4"/>
    <dgm:cxn modelId="{00ED959B-D984-4519-9410-51E3D8750630}" type="presParOf" srcId="{31913069-590E-416A-A15D-EDA2C151CF63}" destId="{9FCA2B29-1578-4159-BB78-F14C24E8C9B8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6357B9-1B48-4F4B-9427-C5E7DEB37C1B}">
      <dsp:nvSpPr>
        <dsp:cNvPr id="0" name=""/>
        <dsp:cNvSpPr/>
      </dsp:nvSpPr>
      <dsp:spPr>
        <a:xfrm>
          <a:off x="2371741" y="470"/>
          <a:ext cx="3557612" cy="1836528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emergencias de salud.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darse un gusto, compras.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viajes de vacaciones.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fiestas.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Otros gastos ocasionales.</a:t>
          </a:r>
          <a:endParaRPr lang="es-BO" sz="1400" kern="1200" dirty="0">
            <a:solidFill>
              <a:schemeClr val="tx2"/>
            </a:solidFill>
          </a:endParaRPr>
        </a:p>
      </dsp:txBody>
      <dsp:txXfrm>
        <a:off x="2371741" y="470"/>
        <a:ext cx="3557612" cy="1836528"/>
      </dsp:txXfrm>
    </dsp:sp>
    <dsp:sp modelId="{CF7B1A12-5105-4995-8AE8-92E77F03688B}">
      <dsp:nvSpPr>
        <dsp:cNvPr id="0" name=""/>
        <dsp:cNvSpPr/>
      </dsp:nvSpPr>
      <dsp:spPr>
        <a:xfrm>
          <a:off x="0" y="0"/>
          <a:ext cx="2371741" cy="18365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 smtClean="0">
              <a:solidFill>
                <a:schemeClr val="tx2"/>
              </a:solidFill>
            </a:rPr>
            <a:t>Ahorro preventivo.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 smtClean="0">
              <a:solidFill>
                <a:schemeClr val="tx2"/>
              </a:solidFill>
            </a:rPr>
            <a:t>A corto plazo</a:t>
          </a:r>
          <a:endParaRPr lang="es-BO" sz="1800" b="1" kern="1200" dirty="0">
            <a:solidFill>
              <a:schemeClr val="tx2"/>
            </a:solidFill>
          </a:endParaRPr>
        </a:p>
      </dsp:txBody>
      <dsp:txXfrm>
        <a:off x="0" y="0"/>
        <a:ext cx="2371741" cy="1836528"/>
      </dsp:txXfrm>
    </dsp:sp>
    <dsp:sp modelId="{DF06B132-0ABB-4CED-AC90-C3213D9F786D}">
      <dsp:nvSpPr>
        <dsp:cNvPr id="0" name=""/>
        <dsp:cNvSpPr/>
      </dsp:nvSpPr>
      <dsp:spPr>
        <a:xfrm>
          <a:off x="2371741" y="2020652"/>
          <a:ext cx="3557612" cy="183652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invertir en un negocio.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la educación de los hijos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reemplazar jubilación.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Para comprar un bien (auto, casa)</a:t>
          </a:r>
          <a:endParaRPr lang="es-BO" sz="1400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400" kern="1200" dirty="0" smtClean="0">
              <a:solidFill>
                <a:schemeClr val="tx2"/>
              </a:solidFill>
            </a:rPr>
            <a:t>Asegurar vejez sin trabajar</a:t>
          </a:r>
          <a:endParaRPr lang="es-BO" sz="1400" kern="1200" dirty="0">
            <a:solidFill>
              <a:schemeClr val="tx2"/>
            </a:solidFill>
          </a:endParaRPr>
        </a:p>
      </dsp:txBody>
      <dsp:txXfrm>
        <a:off x="2371741" y="2020652"/>
        <a:ext cx="3557612" cy="1836528"/>
      </dsp:txXfrm>
    </dsp:sp>
    <dsp:sp modelId="{2B01CBA2-45E2-437C-B2C7-EF9D0EFA8A9F}">
      <dsp:nvSpPr>
        <dsp:cNvPr id="0" name=""/>
        <dsp:cNvSpPr/>
      </dsp:nvSpPr>
      <dsp:spPr>
        <a:xfrm>
          <a:off x="0" y="2020652"/>
          <a:ext cx="2371741" cy="18365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 smtClean="0">
              <a:solidFill>
                <a:schemeClr val="tx2"/>
              </a:solidFill>
            </a:rPr>
            <a:t>Ahorro proyectivo.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800" b="1" kern="1200" dirty="0" smtClean="0">
              <a:solidFill>
                <a:schemeClr val="tx2"/>
              </a:solidFill>
            </a:rPr>
            <a:t>A largo plazo</a:t>
          </a:r>
          <a:endParaRPr lang="es-BO" sz="1800" b="1" kern="1200" dirty="0">
            <a:solidFill>
              <a:schemeClr val="tx2"/>
            </a:solidFill>
          </a:endParaRPr>
        </a:p>
      </dsp:txBody>
      <dsp:txXfrm>
        <a:off x="0" y="2020652"/>
        <a:ext cx="2371741" cy="18365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550EEF-CBC2-4881-AECB-267C1B3E6A11}">
      <dsp:nvSpPr>
        <dsp:cNvPr id="0" name=""/>
        <dsp:cNvSpPr/>
      </dsp:nvSpPr>
      <dsp:spPr>
        <a:xfrm>
          <a:off x="3276" y="601628"/>
          <a:ext cx="1970328" cy="4462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% Mayor </a:t>
          </a:r>
          <a:r>
            <a:rPr lang="es-BO" sz="1100" b="1" kern="1200" dirty="0" smtClean="0"/>
            <a:t>rentabilidad</a:t>
          </a:r>
          <a:endParaRPr lang="es-BO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 (Mayor motivador)</a:t>
          </a:r>
          <a:endParaRPr lang="es-BO" sz="1100" b="1" kern="1200" dirty="0"/>
        </a:p>
      </dsp:txBody>
      <dsp:txXfrm>
        <a:off x="3276" y="601628"/>
        <a:ext cx="1970328" cy="446208"/>
      </dsp:txXfrm>
    </dsp:sp>
    <dsp:sp modelId="{4B1B7777-2D0D-48D4-987E-FFD48CE48BF9}">
      <dsp:nvSpPr>
        <dsp:cNvPr id="0" name=""/>
        <dsp:cNvSpPr/>
      </dsp:nvSpPr>
      <dsp:spPr>
        <a:xfrm>
          <a:off x="0" y="1054887"/>
          <a:ext cx="1970328" cy="349834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100" i="1" kern="1200" dirty="0" smtClean="0">
              <a:solidFill>
                <a:schemeClr val="tx2"/>
              </a:solidFill>
            </a:rPr>
            <a:t> “En ese momento tenia mucho dinero, y tenia muchas cuentas en otros bancos , y supe que me daban mejoren intereses de acuerdo al monto, y vi que era mejor tener SAFI en uno solo” (Usuario, SCZ)</a:t>
          </a:r>
          <a:endParaRPr lang="es-BO" sz="1100" i="1" kern="1200" dirty="0">
            <a:solidFill>
              <a:schemeClr val="tx2"/>
            </a:solidFill>
          </a:endParaRP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100" i="1" kern="1200" dirty="0">
            <a:solidFill>
              <a:schemeClr val="tx2"/>
            </a:solidFill>
          </a:endParaRP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100" i="1" kern="1200" dirty="0" smtClean="0">
              <a:solidFill>
                <a:schemeClr val="tx2"/>
              </a:solidFill>
            </a:rPr>
            <a:t> </a:t>
          </a:r>
          <a:r>
            <a:rPr lang="es-ES" sz="1100" i="1" kern="1200" dirty="0" smtClean="0">
              <a:solidFill>
                <a:schemeClr val="tx2"/>
              </a:solidFill>
            </a:rPr>
            <a:t>“El beneficio que me da es que yo esperaba es tener más comodidad en hacer las transacciones y lo que yo esperaba era tener mayor rendimiento y ambos me las da la SAFI” (Usuario, El Alto)</a:t>
          </a:r>
          <a:endParaRPr lang="es-BO" sz="1100" i="1" kern="1200" dirty="0">
            <a:solidFill>
              <a:schemeClr val="tx2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100" i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100" i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BO" sz="1100" i="1" kern="1200" dirty="0"/>
        </a:p>
      </dsp:txBody>
      <dsp:txXfrm>
        <a:off x="0" y="1054887"/>
        <a:ext cx="1970328" cy="3498348"/>
      </dsp:txXfrm>
    </dsp:sp>
    <dsp:sp modelId="{C9197811-B13B-42ED-83A1-CC97DF9BD99C}">
      <dsp:nvSpPr>
        <dsp:cNvPr id="0" name=""/>
        <dsp:cNvSpPr/>
      </dsp:nvSpPr>
      <dsp:spPr>
        <a:xfrm>
          <a:off x="2249450" y="615823"/>
          <a:ext cx="1970328" cy="421533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Disponibilidad de dinero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(respecto a DPF)</a:t>
          </a:r>
          <a:endParaRPr lang="es-BO" sz="1100" b="1" kern="1200" dirty="0"/>
        </a:p>
      </dsp:txBody>
      <dsp:txXfrm>
        <a:off x="2249450" y="615823"/>
        <a:ext cx="1970328" cy="421533"/>
      </dsp:txXfrm>
    </dsp:sp>
    <dsp:sp modelId="{FABF6D13-CF05-4B12-8B8E-8F14B60021D0}">
      <dsp:nvSpPr>
        <dsp:cNvPr id="0" name=""/>
        <dsp:cNvSpPr/>
      </dsp:nvSpPr>
      <dsp:spPr>
        <a:xfrm>
          <a:off x="2249450" y="1075248"/>
          <a:ext cx="1970328" cy="3498348"/>
        </a:xfrm>
        <a:prstGeom prst="rect">
          <a:avLst/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100" kern="1200" dirty="0" smtClean="0">
              <a:solidFill>
                <a:schemeClr val="tx2"/>
              </a:solidFill>
            </a:rPr>
            <a:t> </a:t>
          </a:r>
          <a:r>
            <a:rPr lang="es-ES" sz="1100" i="1" kern="1200" dirty="0" smtClean="0">
              <a:solidFill>
                <a:schemeClr val="tx2"/>
              </a:solidFill>
            </a:rPr>
            <a:t>“Comparé lo que son los intereses y he preferido poner en la SAFI por los intereses más altos que me daban y la comodidad de poder ir a cualquier cajero, cualquier banco y poder sacar mi dinero en el momento que necesite” (Usuario, El Alto)</a:t>
          </a:r>
          <a:endParaRPr lang="es-BO" sz="1100" kern="1200" dirty="0">
            <a:solidFill>
              <a:schemeClr val="tx2"/>
            </a:solidFill>
          </a:endParaRP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100" i="1" kern="1200" dirty="0" smtClean="0">
            <a:solidFill>
              <a:schemeClr val="tx2"/>
            </a:solidFill>
          </a:endParaRP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100" i="1" kern="1200" dirty="0" smtClean="0">
              <a:solidFill>
                <a:schemeClr val="tx2"/>
              </a:solidFill>
            </a:rPr>
            <a:t>“Por lo intereses que estaban pagando bien y sabe que, yo tenía el dinero disponible y  cualquier rato, cualquier momento yo puedo sacarlo no le cobran ninguna multa estoy contento con este fondo” (Usuario, SCZ).</a:t>
          </a:r>
          <a:endParaRPr lang="es-BO" sz="1100" kern="1200" dirty="0">
            <a:solidFill>
              <a:schemeClr val="tx2"/>
            </a:solidFill>
          </a:endParaRPr>
        </a:p>
      </dsp:txBody>
      <dsp:txXfrm>
        <a:off x="2249450" y="1075248"/>
        <a:ext cx="1970328" cy="3498348"/>
      </dsp:txXfrm>
    </dsp:sp>
    <dsp:sp modelId="{F6903F8C-E7EE-42CC-A97D-95481B1048C6}">
      <dsp:nvSpPr>
        <dsp:cNvPr id="0" name=""/>
        <dsp:cNvSpPr/>
      </dsp:nvSpPr>
      <dsp:spPr>
        <a:xfrm>
          <a:off x="4495624" y="615823"/>
          <a:ext cx="1970328" cy="421533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Inhibidor de gasto</a:t>
          </a:r>
          <a:endParaRPr lang="es-BO" sz="1100" b="1" kern="1200" dirty="0"/>
        </a:p>
      </dsp:txBody>
      <dsp:txXfrm>
        <a:off x="4495624" y="615823"/>
        <a:ext cx="1970328" cy="421533"/>
      </dsp:txXfrm>
    </dsp:sp>
    <dsp:sp modelId="{16DE5670-9C09-4306-8AFB-19BEA34DC5A7}">
      <dsp:nvSpPr>
        <dsp:cNvPr id="0" name=""/>
        <dsp:cNvSpPr/>
      </dsp:nvSpPr>
      <dsp:spPr>
        <a:xfrm>
          <a:off x="4495624" y="1075248"/>
          <a:ext cx="1970328" cy="3498348"/>
        </a:xfrm>
        <a:prstGeom prst="rect">
          <a:avLst/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i="1" kern="1200" dirty="0" smtClean="0">
              <a:solidFill>
                <a:schemeClr val="tx2"/>
              </a:solidFill>
            </a:rPr>
            <a:t>“El motivo por el cual decidí invertir porqué es un dinero seguro que tu no tienes lamentación de gastarlo al igual que las cajas de ahorro, es mas solvente y otra porque de alguna manera también es ahorro” (Usuario, LPZ)</a:t>
          </a:r>
          <a:endParaRPr lang="es-BO" sz="1100" i="1" kern="1200" dirty="0">
            <a:solidFill>
              <a:schemeClr val="tx2"/>
            </a:solidFill>
          </a:endParaRPr>
        </a:p>
      </dsp:txBody>
      <dsp:txXfrm>
        <a:off x="4495624" y="1075248"/>
        <a:ext cx="1970328" cy="3498348"/>
      </dsp:txXfrm>
    </dsp:sp>
    <dsp:sp modelId="{0C3AC0EA-5FD7-44F7-8C00-BCC45E67AD9F}">
      <dsp:nvSpPr>
        <dsp:cNvPr id="0" name=""/>
        <dsp:cNvSpPr/>
      </dsp:nvSpPr>
      <dsp:spPr>
        <a:xfrm>
          <a:off x="6741799" y="615823"/>
          <a:ext cx="1970328" cy="421533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100" b="1" kern="1200" dirty="0" smtClean="0"/>
            <a:t>Seguridad que brinda la institución</a:t>
          </a:r>
          <a:endParaRPr lang="es-BO" sz="1100" b="1" kern="1200" dirty="0"/>
        </a:p>
      </dsp:txBody>
      <dsp:txXfrm>
        <a:off x="6741799" y="615823"/>
        <a:ext cx="1970328" cy="421533"/>
      </dsp:txXfrm>
    </dsp:sp>
    <dsp:sp modelId="{0DFEE92B-05A1-400A-A8DD-1849B860B50C}">
      <dsp:nvSpPr>
        <dsp:cNvPr id="0" name=""/>
        <dsp:cNvSpPr/>
      </dsp:nvSpPr>
      <dsp:spPr>
        <a:xfrm>
          <a:off x="6741799" y="1075248"/>
          <a:ext cx="1970328" cy="3498348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1100" kern="1200" dirty="0" smtClean="0"/>
            <a:t> </a:t>
          </a:r>
          <a:r>
            <a:rPr kumimoji="0" lang="es-ES" sz="1100" b="0" i="1" u="none" strike="noStrike" kern="1200" cap="none" normalizeH="0" baseline="0" dirty="0" smtClean="0">
              <a:ln>
                <a:noFill/>
              </a:ln>
              <a:effectLst/>
              <a:latin typeface="Arial" pitchFamily="34" charset="0"/>
              <a:ea typeface="Calibri" pitchFamily="34" charset="0"/>
              <a:cs typeface="Arial" pitchFamily="34" charset="0"/>
            </a:rPr>
            <a:t>“La SAFI las ventajas que </a:t>
          </a:r>
          <a:r>
            <a:rPr kumimoji="0" lang="es-ES" sz="1100" b="0" i="1" u="none" strike="noStrike" kern="1200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tenían, que fui y me di cuenta de que estaban reguladas por la superintendencia de fondos y valores, fui averigüe y solo cuando tuve todos esos datos y en la superintendencia vi que obviamente ellos no garantizan la inversión, pero sí garantizan que hay ese fondo y que esta respaldado por fondos en el banco o por los que manejan las SAFI y depende de los movimientos de la bolsa, cuando me explicaron eso y me dieron cierta seguridad que yo necesitaba fue cuando tomé la decisión de cambiar la Mutual por la SAFI” (Usuario, LPZ)</a:t>
          </a:r>
          <a:endParaRPr lang="es-BO" sz="1100" kern="1200" dirty="0">
            <a:solidFill>
              <a:schemeClr val="tx2"/>
            </a:solidFill>
          </a:endParaRPr>
        </a:p>
      </dsp:txBody>
      <dsp:txXfrm>
        <a:off x="6741799" y="1075248"/>
        <a:ext cx="1970328" cy="349834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41A55D-3C5E-42CF-A2B1-E0B9962B054C}">
      <dsp:nvSpPr>
        <dsp:cNvPr id="0" name=""/>
        <dsp:cNvSpPr/>
      </dsp:nvSpPr>
      <dsp:spPr>
        <a:xfrm>
          <a:off x="2816066" y="1815818"/>
          <a:ext cx="2597467" cy="259746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3800" kern="1200" dirty="0" smtClean="0"/>
            <a:t>Fondos de Inversión</a:t>
          </a:r>
        </a:p>
      </dsp:txBody>
      <dsp:txXfrm>
        <a:off x="2816066" y="1815818"/>
        <a:ext cx="2597467" cy="2597467"/>
      </dsp:txXfrm>
    </dsp:sp>
    <dsp:sp modelId="{7F2842C4-FD6A-4753-B577-2359BF272DB4}">
      <dsp:nvSpPr>
        <dsp:cNvPr id="0" name=""/>
        <dsp:cNvSpPr/>
      </dsp:nvSpPr>
      <dsp:spPr>
        <a:xfrm rot="12900000">
          <a:off x="1048123" y="1329610"/>
          <a:ext cx="2092257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00C2E-FE53-4FBB-9AE0-35D36E8BF762}">
      <dsp:nvSpPr>
        <dsp:cNvPr id="0" name=""/>
        <dsp:cNvSpPr/>
      </dsp:nvSpPr>
      <dsp:spPr>
        <a:xfrm>
          <a:off x="3516" y="112676"/>
          <a:ext cx="2467594" cy="197407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kern="1200" dirty="0" smtClean="0"/>
            <a:t>DPF</a:t>
          </a:r>
          <a:endParaRPr lang="es-BO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2200" kern="1200" dirty="0" smtClean="0"/>
            <a:t>Alta Rentabilidad</a:t>
          </a:r>
          <a:endParaRPr lang="es-BO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2200" kern="1200" dirty="0" smtClean="0"/>
            <a:t>Inmovilización de capital</a:t>
          </a:r>
          <a:endParaRPr lang="es-BO" sz="2200" kern="1200" dirty="0"/>
        </a:p>
      </dsp:txBody>
      <dsp:txXfrm>
        <a:off x="3516" y="112676"/>
        <a:ext cx="2467594" cy="1974075"/>
      </dsp:txXfrm>
    </dsp:sp>
    <dsp:sp modelId="{EEB0F0EF-E262-4C9E-8E3D-01C75A188575}">
      <dsp:nvSpPr>
        <dsp:cNvPr id="0" name=""/>
        <dsp:cNvSpPr/>
      </dsp:nvSpPr>
      <dsp:spPr>
        <a:xfrm rot="19500000">
          <a:off x="5089219" y="1329610"/>
          <a:ext cx="2092257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A2B29-1578-4159-BB78-F14C24E8C9B8}">
      <dsp:nvSpPr>
        <dsp:cNvPr id="0" name=""/>
        <dsp:cNvSpPr/>
      </dsp:nvSpPr>
      <dsp:spPr>
        <a:xfrm>
          <a:off x="5758489" y="112676"/>
          <a:ext cx="2467594" cy="1974075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2800" kern="1200" dirty="0" smtClean="0"/>
            <a:t>Caja de ahorro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2200" kern="1200" dirty="0" smtClean="0"/>
            <a:t>Rentabilidad nula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BO" sz="2200" kern="1200" dirty="0" smtClean="0"/>
            <a:t>Disponibilidad de capital</a:t>
          </a:r>
        </a:p>
      </dsp:txBody>
      <dsp:txXfrm>
        <a:off x="5758489" y="112676"/>
        <a:ext cx="2467594" cy="1974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98103-568B-4A6B-8699-A9B388BBE9A5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F0D34-26C8-4942-85C2-7B234D040C9D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6625"/>
            <a:fld id="{00E37F5C-DB1E-47D0-AF16-F50575DDE4AA}" type="slidenum">
              <a:rPr lang="es-ES" smtClean="0"/>
              <a:pPr defTabSz="936625"/>
              <a:t>2</a:t>
            </a:fld>
            <a:endParaRPr lang="es-E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B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6625"/>
            <a:fld id="{00E37F5C-DB1E-47D0-AF16-F50575DDE4AA}" type="slidenum">
              <a:rPr lang="es-ES" smtClean="0"/>
              <a:pPr defTabSz="936625"/>
              <a:t>3</a:t>
            </a:fld>
            <a:endParaRPr lang="es-E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B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6625"/>
            <a:fld id="{B52EADF8-CF96-4725-9CD5-FE7CA0C0797A}" type="slidenum">
              <a:rPr lang="es-ES" smtClean="0"/>
              <a:pPr defTabSz="936625"/>
              <a:t>5</a:t>
            </a:fld>
            <a:endParaRPr lang="es-E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B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6625"/>
            <a:fld id="{00E37F5C-DB1E-47D0-AF16-F50575DDE4AA}" type="slidenum">
              <a:rPr lang="es-ES" smtClean="0"/>
              <a:pPr defTabSz="936625"/>
              <a:t>6</a:t>
            </a:fld>
            <a:endParaRPr lang="es-E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B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F6C3D-8A21-407F-8534-8AE95781E79C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6625"/>
            <a:fld id="{AD31AF34-0EDD-4519-89A2-A2720A55067A}" type="slidenum">
              <a:rPr lang="es-ES" smtClean="0"/>
              <a:pPr defTabSz="936625"/>
              <a:t>8</a:t>
            </a:fld>
            <a:endParaRPr lang="es-E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B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E73CE-FBA0-4525-9DDF-512E7461B6C3}" type="datetimeFigureOut">
              <a:rPr lang="es-MX" smtClean="0"/>
              <a:pPr/>
              <a:t>02/06/2010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CDF5F-DBF5-4B04-BEE1-C9184DEEF47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6 CuadroTexto"/>
          <p:cNvSpPr txBox="1">
            <a:spLocks noChangeArrowheads="1"/>
          </p:cNvSpPr>
          <p:nvPr/>
        </p:nvSpPr>
        <p:spPr bwMode="auto">
          <a:xfrm>
            <a:off x="428625" y="1214438"/>
            <a:ext cx="828675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4150" indent="-457200" algn="ctr"/>
            <a:endParaRPr lang="es-MX" sz="6600" b="1" dirty="0">
              <a:solidFill>
                <a:srgbClr val="FF0000"/>
              </a:solidFill>
            </a:endParaRPr>
          </a:p>
          <a:p>
            <a:pPr marL="184150" indent="-457200" algn="ctr"/>
            <a:r>
              <a:rPr lang="es-MX" sz="6600" b="1" dirty="0" smtClean="0">
                <a:solidFill>
                  <a:srgbClr val="FF0000"/>
                </a:solidFill>
              </a:rPr>
              <a:t>Presentación FIAFIN</a:t>
            </a:r>
            <a:endParaRPr lang="es-MX" sz="6600" b="1" dirty="0">
              <a:solidFill>
                <a:srgbClr val="FF0000"/>
              </a:solidFill>
            </a:endParaRPr>
          </a:p>
          <a:p>
            <a:pPr marL="184150" indent="-457200" algn="ctr"/>
            <a:r>
              <a:rPr lang="es-MX" sz="2400" b="1" dirty="0" smtClean="0">
                <a:solidFill>
                  <a:schemeClr val="accent1"/>
                </a:solidFill>
              </a:rPr>
              <a:t>Junio 2010</a:t>
            </a:r>
            <a:endParaRPr lang="es-MX" sz="2400" b="1" dirty="0">
              <a:solidFill>
                <a:schemeClr val="accent1"/>
              </a:solidFill>
            </a:endParaRPr>
          </a:p>
          <a:p>
            <a:pPr marL="184150" indent="-457200" algn="ctr"/>
            <a:endParaRPr lang="es-MX" sz="6600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B2B999F-FCC4-4CB0-962B-D918D59D7674}" type="slidenum">
              <a:rPr lang="es-BO" smtClean="0"/>
              <a:pPr/>
              <a:t>2</a:t>
            </a:fld>
            <a:endParaRPr lang="es-BO" dirty="0" smtClean="0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2590800" y="0"/>
            <a:ext cx="0" cy="762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357188" y="173022"/>
            <a:ext cx="9144034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Evolución de la cartera de Fondos de Inversión y Nº de participantes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5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907" y="1285860"/>
            <a:ext cx="4285919" cy="257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345" y="4000504"/>
            <a:ext cx="4285919" cy="257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B2B999F-FCC4-4CB0-962B-D918D59D7674}" type="slidenum">
              <a:rPr lang="es-BO" smtClean="0"/>
              <a:pPr/>
              <a:t>3</a:t>
            </a:fld>
            <a:endParaRPr lang="es-BO" dirty="0" smtClean="0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2590800" y="0"/>
            <a:ext cx="0" cy="762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357188" y="173022"/>
            <a:ext cx="9144034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Evolución de la cartera de Fondos de Inversión como % del PIB 2005 - 2009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5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1672365"/>
            <a:ext cx="6348248" cy="381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7188" y="-142900"/>
            <a:ext cx="8572500" cy="9699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s-MX" b="1" dirty="0" smtClean="0">
                <a:solidFill>
                  <a:srgbClr val="FF0000"/>
                </a:solidFill>
                <a:cs typeface="Arial" pitchFamily="34" charset="0"/>
              </a:rPr>
              <a:t>Objetivos del estudio</a:t>
            </a:r>
            <a:r>
              <a:rPr lang="es-MX" b="1" dirty="0" smtClean="0">
                <a:solidFill>
                  <a:schemeClr val="accent1"/>
                </a:solidFill>
                <a:cs typeface="Arial" pitchFamily="34" charset="0"/>
              </a:rPr>
              <a:t>	</a:t>
            </a:r>
            <a:endParaRPr lang="es-MX" b="1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3076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7158" y="1071546"/>
            <a:ext cx="8135938" cy="496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algn="just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Conocer las tendencias, hábitos y actitudes en relación al ahorro y la inversión de la clase media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boliviana.</a:t>
            </a:r>
          </a:p>
          <a:p>
            <a:pPr marL="261938" indent="-261938" algn="just">
              <a:buClr>
                <a:srgbClr val="FF0000"/>
              </a:buClr>
              <a:defRPr/>
            </a:pP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61938" indent="-261938" algn="just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Indagar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 las percepciones sobre los usos,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hábitos y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costumbres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relacionadas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 los instrumentos de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inversión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  <a:defRPr/>
            </a:pP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61938" indent="-261938" algn="just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Diagnosticar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nivel de conocimiento e interés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por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distintos instrumentos de inversión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población </a:t>
            </a:r>
            <a:r>
              <a:rPr lang="es-BO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bancarizada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  <a:defRPr/>
            </a:pP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61938" indent="-261938" algn="just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Identificar motivadores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 inhibidores en el uso de instrumentos de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inversión, sus beneficios y atributos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asociados a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rentabilidad esperada.</a:t>
            </a:r>
          </a:p>
          <a:p>
            <a:pPr marL="261938" indent="-261938" algn="just">
              <a:buClr>
                <a:srgbClr val="FF0000"/>
              </a:buClr>
              <a:defRPr/>
            </a:pP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61938" indent="-261938" algn="just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Evaluar la importancia relativa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los Fondos de Inversión para </a:t>
            </a:r>
            <a:r>
              <a:rPr lang="es-BO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usuario de </a:t>
            </a:r>
            <a:r>
              <a:rPr lang="es-BO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los mismos.</a:t>
            </a: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  <a:defRPr/>
            </a:pPr>
            <a:endParaRPr lang="es-BO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20000"/>
              </a:lnSpc>
              <a:buClr>
                <a:schemeClr val="accent6">
                  <a:lumMod val="75000"/>
                </a:schemeClr>
              </a:buClr>
              <a:defRPr/>
            </a:pPr>
            <a:endParaRPr lang="es-BO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14B75FE-758C-4FE5-9959-9067054E66F1}" type="slidenum">
              <a:rPr lang="es-BO" smtClean="0"/>
              <a:pPr/>
              <a:t>5</a:t>
            </a:fld>
            <a:endParaRPr lang="es-BO" smtClean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2590800" y="0"/>
            <a:ext cx="0" cy="762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graphicFrame>
        <p:nvGraphicFramePr>
          <p:cNvPr id="13" name="12 Diagrama"/>
          <p:cNvGraphicFramePr/>
          <p:nvPr/>
        </p:nvGraphicFramePr>
        <p:xfrm>
          <a:off x="642910" y="2285992"/>
          <a:ext cx="5929354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13 Elipse"/>
          <p:cNvSpPr/>
          <p:nvPr/>
        </p:nvSpPr>
        <p:spPr>
          <a:xfrm>
            <a:off x="6858016" y="2714620"/>
            <a:ext cx="1285884" cy="10001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dirty="0" smtClean="0">
                <a:solidFill>
                  <a:schemeClr val="tx2"/>
                </a:solidFill>
              </a:rPr>
              <a:t>No Usuarios SAFI</a:t>
            </a:r>
            <a:endParaRPr lang="es-BO" sz="1400" dirty="0">
              <a:solidFill>
                <a:schemeClr val="tx2"/>
              </a:solidFill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6858016" y="4714884"/>
            <a:ext cx="1285884" cy="10001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dirty="0" smtClean="0">
                <a:solidFill>
                  <a:schemeClr val="tx2"/>
                </a:solidFill>
              </a:rPr>
              <a:t>Usuarios y No Usuarios SAFI</a:t>
            </a:r>
            <a:endParaRPr lang="es-BO" sz="14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0034" y="903257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2000" dirty="0" smtClean="0">
                <a:solidFill>
                  <a:schemeClr val="tx2"/>
                </a:solidFill>
              </a:rPr>
              <a:t>En relación a las finalidades del ahorro, se presentan claramente dos tiempos de uso de su dinero, el inmediato o preventivo y el futuro o proyectivo. Los no usuarios de SAFI suelen tener ambos tipo de comportamientos, pero los usuarios se concentran más en un uso a largo plazo.</a:t>
            </a:r>
            <a:endParaRPr lang="es-BO" sz="2000" dirty="0">
              <a:solidFill>
                <a:schemeClr val="tx2"/>
              </a:solidFill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357188" y="-71462"/>
            <a:ext cx="8572500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Concepción y razones para el ahorro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16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F7B1A12-5105-4995-8AE8-92E77F036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>
                                            <p:graphicEl>
                                              <a:dgm id="{CF7B1A12-5105-4995-8AE8-92E77F0368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A6357B9-1B48-4F4B-9427-C5E7DEB37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>
                                            <p:graphicEl>
                                              <a:dgm id="{9A6357B9-1B48-4F4B-9427-C5E7DEB37C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B01CBA2-45E2-437C-B2C7-EF9D0EFA8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>
                                            <p:graphicEl>
                                              <a:dgm id="{2B01CBA2-45E2-437C-B2C7-EF9D0EFA8A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F06B132-0ABB-4CED-AC90-C3213D9F78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>
                                            <p:graphicEl>
                                              <a:dgm id="{DF06B132-0ABB-4CED-AC90-C3213D9F78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B2B999F-FCC4-4CB0-962B-D918D59D7674}" type="slidenum">
              <a:rPr lang="es-BO" smtClean="0"/>
              <a:pPr/>
              <a:t>6</a:t>
            </a:fld>
            <a:endParaRPr lang="es-BO" smtClean="0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2590800" y="0"/>
            <a:ext cx="0" cy="762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grpSp>
        <p:nvGrpSpPr>
          <p:cNvPr id="2" name="8 Grupo"/>
          <p:cNvGrpSpPr/>
          <p:nvPr/>
        </p:nvGrpSpPr>
        <p:grpSpPr>
          <a:xfrm>
            <a:off x="214282" y="1214422"/>
            <a:ext cx="8715404" cy="5214974"/>
            <a:chOff x="214282" y="1214422"/>
            <a:chExt cx="8715404" cy="5214974"/>
          </a:xfrm>
        </p:grpSpPr>
        <p:graphicFrame>
          <p:nvGraphicFramePr>
            <p:cNvPr id="10" name="9 Diagrama"/>
            <p:cNvGraphicFramePr/>
            <p:nvPr/>
          </p:nvGraphicFramePr>
          <p:xfrm>
            <a:off x="214282" y="1214422"/>
            <a:ext cx="8715404" cy="521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1" name="10 Elipse"/>
            <p:cNvSpPr/>
            <p:nvPr/>
          </p:nvSpPr>
          <p:spPr>
            <a:xfrm>
              <a:off x="214282" y="1643050"/>
              <a:ext cx="1857388" cy="71438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</p:grpSp>
      <p:sp>
        <p:nvSpPr>
          <p:cNvPr id="12" name="1 Título"/>
          <p:cNvSpPr txBox="1">
            <a:spLocks/>
          </p:cNvSpPr>
          <p:nvPr/>
        </p:nvSpPr>
        <p:spPr>
          <a:xfrm>
            <a:off x="357188" y="244460"/>
            <a:ext cx="8572500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Razones para el uso de un fondo de inversión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13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218918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4B353D-4893-43DF-A401-CBEF5255FAF5}" type="slidenum">
              <a:rPr lang="es-BO" smtClean="0"/>
              <a:pPr>
                <a:defRPr/>
              </a:pPr>
              <a:t>7</a:t>
            </a:fld>
            <a:endParaRPr lang="es-BO" dirty="0"/>
          </a:p>
        </p:txBody>
      </p:sp>
      <p:sp>
        <p:nvSpPr>
          <p:cNvPr id="9" name="8 CuadroTexto"/>
          <p:cNvSpPr txBox="1"/>
          <p:nvPr/>
        </p:nvSpPr>
        <p:spPr>
          <a:xfrm>
            <a:off x="428628" y="1219786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dirty="0" smtClean="0">
                <a:solidFill>
                  <a:srgbClr val="002060"/>
                </a:solidFill>
              </a:rPr>
              <a:t>Se perciben el posicionamiento de los Fondos de Inversión como un punto intermedio entre otros dos instrumentos financieros disponibles en el mercado, ya que asume características positivas de ambos.</a:t>
            </a:r>
            <a:endParaRPr lang="es-BO" dirty="0">
              <a:solidFill>
                <a:srgbClr val="002060"/>
              </a:solidFill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57158" y="173022"/>
            <a:ext cx="8572500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Razones (motivadores) para el uso de un fondo de inversión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11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CA2B29-1578-4159-BB78-F14C24E8C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9FCA2B29-1578-4159-BB78-F14C24E8C9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800C2E-FE53-4FBB-9AE0-35D36E8BF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0D800C2E-FE53-4FBB-9AE0-35D36E8BF7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B0F0EF-E262-4C9E-8E3D-01C75A188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EEB0F0EF-E262-4C9E-8E3D-01C75A188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F2842C4-FD6A-4753-B577-2359BF272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7F2842C4-FD6A-4753-B577-2359BF272D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41A55D-3C5E-42CF-A2B1-E0B9962B0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E41A55D-3C5E-42CF-A2B1-E0B9962B05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 rev="1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3 Marcador de número de diapositiva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5196DE3-6A47-411A-956F-59312930B420}" type="slidenum">
              <a:rPr lang="es-BO" smtClean="0"/>
              <a:pPr/>
              <a:t>8</a:t>
            </a:fld>
            <a:r>
              <a:rPr lang="es-BO" dirty="0" smtClean="0"/>
              <a:t>v</a:t>
            </a: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2590800" y="0"/>
            <a:ext cx="0" cy="762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grpSp>
        <p:nvGrpSpPr>
          <p:cNvPr id="31" name="30 Grupo"/>
          <p:cNvGrpSpPr/>
          <p:nvPr/>
        </p:nvGrpSpPr>
        <p:grpSpPr>
          <a:xfrm>
            <a:off x="142844" y="1285860"/>
            <a:ext cx="8715436" cy="4071966"/>
            <a:chOff x="142844" y="1626958"/>
            <a:chExt cx="8715436" cy="4071966"/>
          </a:xfrm>
        </p:grpSpPr>
        <p:sp>
          <p:nvSpPr>
            <p:cNvPr id="10" name="9 Rectángulo redondeado"/>
            <p:cNvSpPr/>
            <p:nvPr/>
          </p:nvSpPr>
          <p:spPr>
            <a:xfrm>
              <a:off x="428596" y="1928802"/>
              <a:ext cx="2143140" cy="428628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sz="1400" b="1" dirty="0" smtClean="0">
                  <a:solidFill>
                    <a:schemeClr val="bg2">
                      <a:lumMod val="10000"/>
                    </a:schemeClr>
                  </a:solidFill>
                </a:rPr>
                <a:t>Falta de información</a:t>
              </a:r>
              <a:endParaRPr lang="es-BO" sz="1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1" name="Rectangle 1"/>
            <p:cNvSpPr>
              <a:spLocks noChangeArrowheads="1"/>
            </p:cNvSpPr>
            <p:nvPr/>
          </p:nvSpPr>
          <p:spPr bwMode="auto">
            <a:xfrm>
              <a:off x="2857488" y="1626958"/>
              <a:ext cx="6000792" cy="95410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400" i="1" dirty="0" smtClean="0">
                  <a:solidFill>
                    <a:srgbClr val="002060"/>
                  </a:solidFill>
                  <a:ea typeface="Calibri" pitchFamily="34" charset="0"/>
                  <a:cs typeface="Arial" pitchFamily="34" charset="0"/>
                </a:rPr>
                <a:t>“</a:t>
              </a:r>
              <a:r>
                <a:rPr kumimoji="0" lang="es-ES" sz="1400" b="0" i="1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ea typeface="Calibri" pitchFamily="34" charset="0"/>
                  <a:cs typeface="Arial" pitchFamily="34" charset="0"/>
                </a:rPr>
                <a:t>La poca información que tengo me impide querer invertir creo que la información es vital y el trato personalizado del banco en informarte las ventajas y las desventajas de tu inversión y aconsejarte la mejor manera de generar mas ganancias” (No Usuario, SCZ)</a:t>
              </a:r>
            </a:p>
          </p:txBody>
        </p:sp>
        <p:sp>
          <p:nvSpPr>
            <p:cNvPr id="12" name="11 Rectángulo redondeado"/>
            <p:cNvSpPr/>
            <p:nvPr/>
          </p:nvSpPr>
          <p:spPr>
            <a:xfrm>
              <a:off x="428596" y="2786058"/>
              <a:ext cx="2143140" cy="857256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sz="1400" b="1" dirty="0" smtClean="0">
                  <a:solidFill>
                    <a:schemeClr val="tx1"/>
                  </a:solidFill>
                </a:rPr>
                <a:t>Rentabilidad variable/ Posibilidad de perder el dinero</a:t>
              </a:r>
              <a:endParaRPr lang="es-BO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2857488" y="2670855"/>
              <a:ext cx="6000792" cy="95410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/>
              <a:r>
                <a:rPr lang="es-ES" sz="1400" i="1" dirty="0" smtClean="0">
                  <a:solidFill>
                    <a:srgbClr val="002060"/>
                  </a:solidFill>
                </a:rPr>
                <a:t>“La ganancia no es constante, que implica un riesgo, un riesgo que se califica en base a ciertos parámetros de los que no estoy muy enterado pero en algunos casos es un riesgo para las personas que tienen un capital muy atractivo” (No usuario, LPZ)</a:t>
              </a:r>
              <a:endParaRPr lang="es-BO" sz="1400" i="1" dirty="0" smtClean="0">
                <a:solidFill>
                  <a:srgbClr val="002060"/>
                </a:solidFill>
              </a:endParaRPr>
            </a:p>
          </p:txBody>
        </p:sp>
        <p:sp>
          <p:nvSpPr>
            <p:cNvPr id="17" name="16 Rectángulo redondeado"/>
            <p:cNvSpPr/>
            <p:nvPr/>
          </p:nvSpPr>
          <p:spPr>
            <a:xfrm>
              <a:off x="428596" y="3857628"/>
              <a:ext cx="2143140" cy="571504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sz="1400" b="1" dirty="0" smtClean="0">
                  <a:solidFill>
                    <a:schemeClr val="tx1"/>
                  </a:solidFill>
                </a:rPr>
                <a:t>No disponibilidad del dinero</a:t>
              </a:r>
              <a:endParaRPr lang="es-BO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"/>
            <p:cNvSpPr>
              <a:spLocks noChangeArrowheads="1"/>
            </p:cNvSpPr>
            <p:nvPr/>
          </p:nvSpPr>
          <p:spPr bwMode="auto">
            <a:xfrm>
              <a:off x="2857488" y="3698660"/>
              <a:ext cx="6000792" cy="52322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1400" i="1" dirty="0" smtClean="0">
                  <a:solidFill>
                    <a:srgbClr val="002060"/>
                  </a:solidFill>
                  <a:cs typeface="Arial" pitchFamily="34" charset="0"/>
                </a:rPr>
                <a:t>“</a:t>
              </a:r>
              <a:r>
                <a:rPr lang="es-ES" sz="1400" i="1" dirty="0" smtClean="0">
                  <a:solidFill>
                    <a:srgbClr val="002060"/>
                  </a:solidFill>
                </a:rPr>
                <a:t>La disponibilidad, de sacar dinero, no en cualquier momento lo puedes hacer tienes que avisar creo con 72 horas para hacer un retiro” (No usuario, LPZ)</a:t>
              </a:r>
              <a:endParaRPr lang="es-BO" sz="1400" i="1" dirty="0" smtClean="0">
                <a:solidFill>
                  <a:srgbClr val="002060"/>
                </a:solidFill>
              </a:endParaRPr>
            </a:p>
          </p:txBody>
        </p:sp>
        <p:sp>
          <p:nvSpPr>
            <p:cNvPr id="19" name="18 Rectángulo redondeado"/>
            <p:cNvSpPr/>
            <p:nvPr/>
          </p:nvSpPr>
          <p:spPr>
            <a:xfrm>
              <a:off x="428596" y="4698792"/>
              <a:ext cx="2143140" cy="571504"/>
            </a:xfrm>
            <a:prstGeom prst="round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sz="1400" b="1" dirty="0" smtClean="0">
                  <a:solidFill>
                    <a:schemeClr val="tx1"/>
                  </a:solidFill>
                </a:rPr>
                <a:t>Percepción respecto al monto a invertir</a:t>
              </a:r>
              <a:endParaRPr lang="es-BO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"/>
            <p:cNvSpPr>
              <a:spLocks noChangeArrowheads="1"/>
            </p:cNvSpPr>
            <p:nvPr/>
          </p:nvSpPr>
          <p:spPr bwMode="auto">
            <a:xfrm>
              <a:off x="2857488" y="4313929"/>
              <a:ext cx="6000792" cy="138499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/>
              <a:r>
                <a:rPr lang="es-BO" sz="1400" i="1" dirty="0" smtClean="0">
                  <a:solidFill>
                    <a:srgbClr val="002060"/>
                  </a:solidFill>
                  <a:ea typeface="Calibri" pitchFamily="34" charset="0"/>
                  <a:cs typeface="Arial" pitchFamily="34" charset="0"/>
                </a:rPr>
                <a:t>“</a:t>
              </a:r>
              <a:r>
                <a:rPr lang="es-ES_tradnl" sz="1400" i="1" dirty="0" smtClean="0">
                  <a:solidFill>
                    <a:srgbClr val="002060"/>
                  </a:solidFill>
                </a:rPr>
                <a:t>El monto para invertir es muy alto, no existe la confianza que tu dinero no se pierda por completo” (No usuario, CBBA)</a:t>
              </a:r>
            </a:p>
            <a:p>
              <a:pPr algn="just"/>
              <a:endParaRPr lang="es-ES_tradnl" sz="1400" i="1" dirty="0">
                <a:solidFill>
                  <a:srgbClr val="002060"/>
                </a:solidFill>
              </a:endParaRPr>
            </a:p>
            <a:p>
              <a:pPr algn="just"/>
              <a:r>
                <a:rPr lang="es-ES" sz="1400" i="1" dirty="0" smtClean="0">
                  <a:solidFill>
                    <a:srgbClr val="002060"/>
                  </a:solidFill>
                </a:rPr>
                <a:t>“En realidad yo tengo muy buena impresión de las </a:t>
              </a:r>
              <a:r>
                <a:rPr lang="es-ES" sz="1400" i="1" dirty="0" err="1" smtClean="0">
                  <a:solidFill>
                    <a:srgbClr val="002060"/>
                  </a:solidFill>
                </a:rPr>
                <a:t>SAFIs</a:t>
              </a:r>
              <a:r>
                <a:rPr lang="es-ES" sz="1400" i="1" dirty="0" smtClean="0">
                  <a:solidFill>
                    <a:srgbClr val="002060"/>
                  </a:solidFill>
                </a:rPr>
                <a:t> incluso fui yo que le recomendé a mi mama hacerlo porqué yo no tenia el capital suficiente para hacerlo” (No usuario, LPZ)</a:t>
              </a:r>
              <a:endParaRPr lang="es-ES_tradnl" sz="1400" i="1" dirty="0" smtClean="0">
                <a:solidFill>
                  <a:srgbClr val="002060"/>
                </a:solidFill>
              </a:endParaRPr>
            </a:p>
          </p:txBody>
        </p:sp>
        <p:sp>
          <p:nvSpPr>
            <p:cNvPr id="21" name="20 Flecha derecha"/>
            <p:cNvSpPr/>
            <p:nvPr/>
          </p:nvSpPr>
          <p:spPr>
            <a:xfrm>
              <a:off x="2643174" y="2000240"/>
              <a:ext cx="142876" cy="285752"/>
            </a:xfrm>
            <a:prstGeom prst="right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b="1"/>
            </a:p>
          </p:txBody>
        </p:sp>
        <p:sp>
          <p:nvSpPr>
            <p:cNvPr id="22" name="21 Flecha derecha"/>
            <p:cNvSpPr/>
            <p:nvPr/>
          </p:nvSpPr>
          <p:spPr>
            <a:xfrm>
              <a:off x="2643174" y="3000372"/>
              <a:ext cx="142876" cy="285752"/>
            </a:xfrm>
            <a:prstGeom prst="right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b="1"/>
            </a:p>
          </p:txBody>
        </p:sp>
        <p:sp>
          <p:nvSpPr>
            <p:cNvPr id="23" name="22 Flecha derecha"/>
            <p:cNvSpPr/>
            <p:nvPr/>
          </p:nvSpPr>
          <p:spPr>
            <a:xfrm>
              <a:off x="2643174" y="4000504"/>
              <a:ext cx="142876" cy="285752"/>
            </a:xfrm>
            <a:prstGeom prst="right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b="1"/>
            </a:p>
          </p:txBody>
        </p:sp>
        <p:sp>
          <p:nvSpPr>
            <p:cNvPr id="24" name="23 Flecha derecha"/>
            <p:cNvSpPr/>
            <p:nvPr/>
          </p:nvSpPr>
          <p:spPr>
            <a:xfrm>
              <a:off x="2643174" y="4841668"/>
              <a:ext cx="142876" cy="285752"/>
            </a:xfrm>
            <a:prstGeom prst="right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 b="1"/>
            </a:p>
          </p:txBody>
        </p:sp>
        <p:sp>
          <p:nvSpPr>
            <p:cNvPr id="25" name="24 Elipse"/>
            <p:cNvSpPr/>
            <p:nvPr/>
          </p:nvSpPr>
          <p:spPr>
            <a:xfrm>
              <a:off x="142844" y="1785926"/>
              <a:ext cx="357190" cy="4286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dirty="0" smtClean="0">
                  <a:solidFill>
                    <a:schemeClr val="tx1"/>
                  </a:solidFill>
                </a:rPr>
                <a:t>1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26" name="25 Elipse"/>
            <p:cNvSpPr/>
            <p:nvPr/>
          </p:nvSpPr>
          <p:spPr>
            <a:xfrm>
              <a:off x="142844" y="2643182"/>
              <a:ext cx="357190" cy="4286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dirty="0" smtClean="0">
                  <a:solidFill>
                    <a:schemeClr val="tx1"/>
                  </a:solidFill>
                </a:rPr>
                <a:t>2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27" name="26 Elipse"/>
            <p:cNvSpPr/>
            <p:nvPr/>
          </p:nvSpPr>
          <p:spPr>
            <a:xfrm>
              <a:off x="142844" y="3714752"/>
              <a:ext cx="357190" cy="4286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dirty="0" smtClean="0">
                  <a:solidFill>
                    <a:schemeClr val="tx1"/>
                  </a:solidFill>
                </a:rPr>
                <a:t>3</a:t>
              </a:r>
              <a:endParaRPr lang="es-BO" dirty="0">
                <a:solidFill>
                  <a:schemeClr val="tx1"/>
                </a:solidFill>
              </a:endParaRPr>
            </a:p>
          </p:txBody>
        </p:sp>
        <p:sp>
          <p:nvSpPr>
            <p:cNvPr id="28" name="27 Elipse"/>
            <p:cNvSpPr/>
            <p:nvPr/>
          </p:nvSpPr>
          <p:spPr>
            <a:xfrm>
              <a:off x="142844" y="4627354"/>
              <a:ext cx="357190" cy="4286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BO" dirty="0" smtClean="0">
                  <a:solidFill>
                    <a:schemeClr val="tx1"/>
                  </a:solidFill>
                </a:rPr>
                <a:t>4</a:t>
              </a:r>
              <a:endParaRPr lang="es-BO" dirty="0">
                <a:solidFill>
                  <a:schemeClr val="tx1"/>
                </a:solidFill>
              </a:endParaRPr>
            </a:p>
          </p:txBody>
        </p:sp>
      </p:grpSp>
      <p:pic>
        <p:nvPicPr>
          <p:cNvPr id="29" name="Picture 3" descr="C:\Users\Dunia\AppData\Local\Microsoft\Windows\Temporary Internet Files\Content.Outlook\80RIHQ8D\LogoFondoBlanc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6194425"/>
            <a:ext cx="12858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1 Título"/>
          <p:cNvSpPr txBox="1">
            <a:spLocks/>
          </p:cNvSpPr>
          <p:nvPr/>
        </p:nvSpPr>
        <p:spPr>
          <a:xfrm>
            <a:off x="357188" y="173022"/>
            <a:ext cx="8572500" cy="969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Inhibidores para el uso de un fondo de inversión</a:t>
            </a: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32" name="31 Rectángulo redondeado"/>
          <p:cNvSpPr/>
          <p:nvPr/>
        </p:nvSpPr>
        <p:spPr>
          <a:xfrm>
            <a:off x="428596" y="5357826"/>
            <a:ext cx="2143140" cy="571504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b="1" dirty="0" smtClean="0">
                <a:solidFill>
                  <a:schemeClr val="tx1"/>
                </a:solidFill>
              </a:rPr>
              <a:t>Disminución de la rentabilidad</a:t>
            </a:r>
            <a:endParaRPr lang="es-BO" sz="1400" b="1" dirty="0">
              <a:solidFill>
                <a:schemeClr val="tx1"/>
              </a:solidFill>
            </a:endParaRPr>
          </a:p>
        </p:txBody>
      </p:sp>
      <p:sp>
        <p:nvSpPr>
          <p:cNvPr id="33" name="32 Elipse"/>
          <p:cNvSpPr/>
          <p:nvPr/>
        </p:nvSpPr>
        <p:spPr>
          <a:xfrm>
            <a:off x="142844" y="5286388"/>
            <a:ext cx="357190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4" name="33 Flecha derecha"/>
          <p:cNvSpPr/>
          <p:nvPr/>
        </p:nvSpPr>
        <p:spPr>
          <a:xfrm>
            <a:off x="2643174" y="5500702"/>
            <a:ext cx="142876" cy="285752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2857488" y="5477548"/>
            <a:ext cx="6000792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sz="1400" i="1" dirty="0" smtClean="0">
                <a:solidFill>
                  <a:srgbClr val="002060"/>
                </a:solidFill>
              </a:rPr>
              <a:t>“En este momento los intereses han bajado y estoy pensando sacar mi dinero” (Usuario, SCZ)</a:t>
            </a:r>
            <a:endParaRPr lang="es-BO" sz="1400" i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220</TotalTime>
  <Words>962</Words>
  <Application>Microsoft Office PowerPoint</Application>
  <PresentationFormat>Presentación en pantalla (4:3)</PresentationFormat>
  <Paragraphs>85</Paragraphs>
  <Slides>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Objetivos del estudio </vt:lpstr>
      <vt:lpstr>Diapositiva 5</vt:lpstr>
      <vt:lpstr>Diapositiva 6</vt:lpstr>
      <vt:lpstr>Diapositiva 7</vt:lpstr>
      <vt:lpstr>Diapositiva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Dunia</dc:creator>
  <cp:lastModifiedBy>jcortez</cp:lastModifiedBy>
  <cp:revision>26</cp:revision>
  <dcterms:created xsi:type="dcterms:W3CDTF">2010-05-27T17:11:06Z</dcterms:created>
  <dcterms:modified xsi:type="dcterms:W3CDTF">2010-06-02T21:14:40Z</dcterms:modified>
</cp:coreProperties>
</file>